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44" r:id="rId1"/>
  </p:sldMasterIdLst>
  <p:sldIdLst>
    <p:sldId id="279" r:id="rId2"/>
    <p:sldId id="280" r:id="rId3"/>
    <p:sldId id="28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1" r:id="rId27"/>
    <p:sldId id="282" r:id="rId28"/>
    <p:sldId id="284" r:id="rId29"/>
    <p:sldId id="285" r:id="rId30"/>
    <p:sldId id="286" r:id="rId31"/>
    <p:sldId id="287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306" r:id="rId43"/>
    <p:sldId id="300" r:id="rId44"/>
    <p:sldId id="301" r:id="rId45"/>
    <p:sldId id="305" r:id="rId46"/>
    <p:sldId id="303" r:id="rId47"/>
    <p:sldId id="304" r:id="rId48"/>
  </p:sldIdLst>
  <p:sldSz cx="14400213" cy="8099425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Overpass Bold" pitchFamily="2" charset="-52"/>
      <p:bold r:id="rId55"/>
    </p:embeddedFont>
    <p:embeddedFont>
      <p:font typeface="Exo 2 Medium" panose="020B0604020202020204" charset="-52"/>
      <p:regular r:id="rId56"/>
      <p:italic r:id="rId57"/>
    </p:embeddedFont>
    <p:embeddedFont>
      <p:font typeface="Exo 2 Light" panose="020B0604020202020204" charset="-52"/>
      <p:regular r:id="rId58"/>
      <p:italic r:id="rId59"/>
    </p:embeddedFont>
    <p:embeddedFont>
      <p:font typeface="Euclid Circular B Light" panose="020B0304000000000000" pitchFamily="34" charset="-52"/>
      <p:regular r:id="rId60"/>
      <p:italic r:id="rId61"/>
    </p:embeddedFont>
    <p:embeddedFont>
      <p:font typeface="Euclid Circular A Medium" panose="020B0604000000000000" charset="-52"/>
      <p:regular r:id="rId62"/>
      <p:italic r:id="rId6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C35F"/>
    <a:srgbClr val="8E93A0"/>
    <a:srgbClr val="747A8A"/>
    <a:srgbClr val="6B3DD3"/>
    <a:srgbClr val="8834DC"/>
    <a:srgbClr val="EC4C99"/>
    <a:srgbClr val="F4F4F4"/>
    <a:srgbClr val="236BED"/>
    <a:srgbClr val="F1F3F5"/>
    <a:srgbClr val="3A6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2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8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27" y="1325531"/>
            <a:ext cx="10800160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4254073"/>
            <a:ext cx="10800160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53" indent="0" algn="ctr">
              <a:buNone/>
              <a:defRPr sz="2362"/>
            </a:lvl2pPr>
            <a:lvl3pPr marL="1079906" indent="0" algn="ctr">
              <a:buNone/>
              <a:defRPr sz="2126"/>
            </a:lvl3pPr>
            <a:lvl4pPr marL="1619860" indent="0" algn="ctr">
              <a:buNone/>
              <a:defRPr sz="1890"/>
            </a:lvl4pPr>
            <a:lvl5pPr marL="2159813" indent="0" algn="ctr">
              <a:buNone/>
              <a:defRPr sz="1890"/>
            </a:lvl5pPr>
            <a:lvl6pPr marL="2699766" indent="0" algn="ctr">
              <a:buNone/>
              <a:defRPr sz="1890"/>
            </a:lvl6pPr>
            <a:lvl7pPr marL="3239719" indent="0" algn="ctr">
              <a:buNone/>
              <a:defRPr sz="1890"/>
            </a:lvl7pPr>
            <a:lvl8pPr marL="3779672" indent="0" algn="ctr">
              <a:buNone/>
              <a:defRPr sz="1890"/>
            </a:lvl8pPr>
            <a:lvl9pPr marL="4319626" indent="0" algn="ctr">
              <a:buNone/>
              <a:defRPr sz="189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0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02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2" y="431220"/>
            <a:ext cx="3105046" cy="686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431220"/>
            <a:ext cx="9135135" cy="686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8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8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4" y="2019233"/>
            <a:ext cx="12420184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4" y="5420241"/>
            <a:ext cx="12420184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1pPr>
            <a:lvl2pPr marL="539953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06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8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81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76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71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67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62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1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2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431220"/>
            <a:ext cx="12420184" cy="156551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1" y="1985485"/>
            <a:ext cx="609196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1" y="2958540"/>
            <a:ext cx="6091965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8" y="1985485"/>
            <a:ext cx="612196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8" y="2958540"/>
            <a:ext cx="6121966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31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0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65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>
              <a:defRPr sz="3779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73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1166168"/>
            <a:ext cx="7290108" cy="5755841"/>
          </a:xfrm>
        </p:spPr>
        <p:txBody>
          <a:bodyPr anchor="t"/>
          <a:lstStyle>
            <a:lvl1pPr marL="0" indent="0">
              <a:buNone/>
              <a:defRPr sz="3779"/>
            </a:lvl1pPr>
            <a:lvl2pPr marL="539953" indent="0">
              <a:buNone/>
              <a:defRPr sz="3307"/>
            </a:lvl2pPr>
            <a:lvl3pPr marL="1079906" indent="0">
              <a:buNone/>
              <a:defRPr sz="2834"/>
            </a:lvl3pPr>
            <a:lvl4pPr marL="1619860" indent="0">
              <a:buNone/>
              <a:defRPr sz="2362"/>
            </a:lvl4pPr>
            <a:lvl5pPr marL="2159813" indent="0">
              <a:buNone/>
              <a:defRPr sz="2362"/>
            </a:lvl5pPr>
            <a:lvl6pPr marL="2699766" indent="0">
              <a:buNone/>
              <a:defRPr sz="2362"/>
            </a:lvl6pPr>
            <a:lvl7pPr marL="3239719" indent="0">
              <a:buNone/>
              <a:defRPr sz="2362"/>
            </a:lvl7pPr>
            <a:lvl8pPr marL="3779672" indent="0">
              <a:buNone/>
              <a:defRPr sz="2362"/>
            </a:lvl8pPr>
            <a:lvl9pPr marL="4319626" indent="0">
              <a:buNone/>
              <a:defRPr sz="2362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06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431220"/>
            <a:ext cx="12420184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2156097"/>
            <a:ext cx="12420184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4583B-BA65-413B-9135-9F8C1D1E7A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9F771-CC52-4ACE-8B9F-DF8630CE8F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7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079906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7" indent="-269977" algn="l" defTabSz="107990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30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8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83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8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9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64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602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5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6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81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6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719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72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62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4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15.svg"/><Relationship Id="rId10" Type="http://schemas.openxmlformats.org/officeDocument/2006/relationships/image" Target="../media/image44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svg"/><Relationship Id="rId5" Type="http://schemas.openxmlformats.org/officeDocument/2006/relationships/image" Target="../media/image15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5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5.png"/><Relationship Id="rId5" Type="http://schemas.openxmlformats.org/officeDocument/2006/relationships/image" Target="../media/image15.svg"/><Relationship Id="rId10" Type="http://schemas.openxmlformats.org/officeDocument/2006/relationships/image" Target="../media/image37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3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5.svg"/><Relationship Id="rId10" Type="http://schemas.openxmlformats.org/officeDocument/2006/relationships/image" Target="../media/image61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6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6.png"/><Relationship Id="rId5" Type="http://schemas.openxmlformats.org/officeDocument/2006/relationships/image" Target="../media/image15.svg"/><Relationship Id="rId10" Type="http://schemas.openxmlformats.org/officeDocument/2006/relationships/image" Target="../media/image66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74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7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3.png"/><Relationship Id="rId5" Type="http://schemas.openxmlformats.org/officeDocument/2006/relationships/image" Target="../media/image15.svg"/><Relationship Id="rId10" Type="http://schemas.openxmlformats.org/officeDocument/2006/relationships/image" Target="../media/image76.sv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8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8.png"/><Relationship Id="rId5" Type="http://schemas.openxmlformats.org/officeDocument/2006/relationships/image" Target="../media/image15.svg"/><Relationship Id="rId10" Type="http://schemas.openxmlformats.org/officeDocument/2006/relationships/image" Target="../media/image83.sv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image" Target="../media/image8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61.png"/><Relationship Id="rId5" Type="http://schemas.openxmlformats.org/officeDocument/2006/relationships/image" Target="../media/image10.png"/><Relationship Id="rId10" Type="http://schemas.openxmlformats.org/officeDocument/2006/relationships/image" Target="../media/image46.svg"/><Relationship Id="rId4" Type="http://schemas.openxmlformats.org/officeDocument/2006/relationships/image" Target="../media/image4.png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4.svg"/><Relationship Id="rId7" Type="http://schemas.openxmlformats.org/officeDocument/2006/relationships/image" Target="../media/image98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96.sv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svg"/><Relationship Id="rId5" Type="http://schemas.openxmlformats.org/officeDocument/2006/relationships/image" Target="../media/image70.png"/><Relationship Id="rId4" Type="http://schemas.openxmlformats.org/officeDocument/2006/relationships/image" Target="../media/image10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svg"/><Relationship Id="rId5" Type="http://schemas.openxmlformats.org/officeDocument/2006/relationships/image" Target="../media/image73.png"/><Relationship Id="rId4" Type="http://schemas.openxmlformats.org/officeDocument/2006/relationships/image" Target="../media/image10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1.svg"/><Relationship Id="rId7" Type="http://schemas.openxmlformats.org/officeDocument/2006/relationships/image" Target="../media/image113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7.sv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13.svg"/><Relationship Id="rId7" Type="http://schemas.openxmlformats.org/officeDocument/2006/relationships/image" Target="../media/image122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120.svg"/><Relationship Id="rId10" Type="http://schemas.openxmlformats.org/officeDocument/2006/relationships/image" Target="../media/image3.png"/><Relationship Id="rId4" Type="http://schemas.openxmlformats.org/officeDocument/2006/relationships/image" Target="../media/image80.png"/><Relationship Id="rId9" Type="http://schemas.openxmlformats.org/officeDocument/2006/relationships/image" Target="../media/image12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8.svg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8.sv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8.svg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0.svg"/><Relationship Id="rId7" Type="http://schemas.openxmlformats.org/officeDocument/2006/relationships/image" Target="../media/image134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132.svg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6.sv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113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140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42.svg"/><Relationship Id="rId7" Type="http://schemas.openxmlformats.org/officeDocument/2006/relationships/image" Target="../media/image122.svg"/><Relationship Id="rId12" Type="http://schemas.openxmlformats.org/officeDocument/2006/relationships/image" Target="../media/image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144.svg"/><Relationship Id="rId5" Type="http://schemas.openxmlformats.org/officeDocument/2006/relationships/image" Target="../media/image120.svg"/><Relationship Id="rId10" Type="http://schemas.openxmlformats.org/officeDocument/2006/relationships/image" Target="../media/image91.png"/><Relationship Id="rId4" Type="http://schemas.openxmlformats.org/officeDocument/2006/relationships/image" Target="../media/image80.png"/><Relationship Id="rId9" Type="http://schemas.openxmlformats.org/officeDocument/2006/relationships/image" Target="../media/image124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149.svg"/><Relationship Id="rId10" Type="http://schemas.openxmlformats.org/officeDocument/2006/relationships/image" Target="../media/image3.png"/><Relationship Id="rId4" Type="http://schemas.openxmlformats.org/officeDocument/2006/relationships/image" Target="../media/image94.png"/><Relationship Id="rId9" Type="http://schemas.openxmlformats.org/officeDocument/2006/relationships/image" Target="../media/image113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7.svg"/><Relationship Id="rId4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159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2.svg"/><Relationship Id="rId5" Type="http://schemas.openxmlformats.org/officeDocument/2006/relationships/image" Target="../media/image15.sv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3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5.svg"/><Relationship Id="rId10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3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5A6BC9-6EEE-4E34-9FBF-E6EB4600B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" y="0"/>
            <a:ext cx="14398977" cy="80994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381012" cy="80893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853353-C6E9-4E3A-B03D-42DD48F2E609}"/>
              </a:ext>
            </a:extLst>
          </p:cNvPr>
          <p:cNvSpPr txBox="1"/>
          <p:nvPr/>
        </p:nvSpPr>
        <p:spPr>
          <a:xfrm>
            <a:off x="796532" y="850149"/>
            <a:ext cx="569861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 err="1" smtClean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ПланФикс</a:t>
            </a:r>
            <a:r>
              <a:rPr lang="en-US" sz="5200" spc="-150" dirty="0" smtClean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 — </a:t>
            </a:r>
            <a:endParaRPr lang="ru-RU" sz="5200" spc="-150" dirty="0" smtClean="0">
              <a:solidFill>
                <a:schemeClr val="bg1"/>
              </a:solidFill>
              <a:latin typeface="Overpass Bold" pitchFamily="2" charset="-52"/>
              <a:ea typeface="Euclid Circular A Medium" panose="020B0604000000000000" pitchFamily="34" charset="-52"/>
            </a:endParaRPr>
          </a:p>
          <a:p>
            <a:r>
              <a:rPr lang="ru-RU" sz="5200" spc="-150" dirty="0" smtClean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платформа</a:t>
            </a:r>
            <a:r>
              <a:rPr lang="en-US" sz="5200" spc="-150" dirty="0" smtClean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 </a:t>
            </a:r>
            <a:r>
              <a:rPr lang="ru-RU" sz="5200" spc="-150" dirty="0" smtClean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для создания вашей собственной системы управления</a:t>
            </a:r>
            <a:endParaRPr lang="ru-RU" sz="5200" spc="-150" dirty="0">
              <a:solidFill>
                <a:schemeClr val="bg1"/>
              </a:solidFill>
              <a:latin typeface="Overpass Bold" pitchFamily="2" charset="-52"/>
              <a:ea typeface="Euclid Circular A Medium" panose="020B0604000000000000" pitchFamily="34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1097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5081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264288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  <a:endParaRPr lang="ru-RU" sz="2400" dirty="0">
              <a:solidFill>
                <a:schemeClr val="bg1">
                  <a:alpha val="65000"/>
                </a:schemeClr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31202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55787"/>
            <a:ext cx="494211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Надо систематизировать работу. Много задач в Excel — не успеваю за всем уследить. Хочу фиксировать все события и историю общения, упорядочить отношения с клиентами.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7" y="1461230"/>
            <a:ext cx="465740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Моя задача </a:t>
            </a:r>
            <a:r>
              <a:rPr lang="en-US" sz="240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N</a:t>
            </a:r>
            <a:r>
              <a:rPr lang="ru-RU" sz="240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1 — упорядочить работу с клиентской базой. Структурировать всю документацию и создать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базу клиентов.</a:t>
            </a:r>
            <a:endParaRPr lang="ru-RU" sz="2400" dirty="0">
              <a:solidFill>
                <a:schemeClr val="bg1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65FC0C-9117-454B-8B24-1650D2AC0886}"/>
              </a:ext>
            </a:extLst>
          </p:cNvPr>
          <p:cNvSpPr txBox="1"/>
          <p:nvPr/>
        </p:nvSpPr>
        <p:spPr>
          <a:xfrm>
            <a:off x="1361321" y="6012891"/>
            <a:ext cx="11671763" cy="1452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Когда бизнес активно растёт, самое время собрать все в едином рабочем пространстве ПланФикса, чтобы взаимоотношения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 клиентами всегда были на виду и под контролем.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D6C3D07-476C-4DF1-8CC7-FBB7BDE367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47383" y="1514061"/>
            <a:ext cx="756000" cy="82404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A5A398C-E406-45CC-9C3A-0A1578AFE1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6040" y="1522794"/>
            <a:ext cx="756000" cy="7635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9893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1" y="809595"/>
            <a:ext cx="5188353" cy="314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Добавляйте клиентов в единую базу контактов в ПланФиксе, которая тесно связана с проектами, задачами и документами. Гибкая система доступа к этой информации позволит управлять видимостью клиентов и их задач для разных сотрудников.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BDE4F-0E17-4490-B124-BEDAB94DF1FA}"/>
              </a:ext>
            </a:extLst>
          </p:cNvPr>
          <p:cNvSpPr txBox="1"/>
          <p:nvPr/>
        </p:nvSpPr>
        <p:spPr>
          <a:xfrm>
            <a:off x="2117273" y="4344880"/>
            <a:ext cx="466089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Автоматически формируйте списки контактов по различным параметрам, чтобы иметь полное представление о структуре ваших клиентов и ходе вашей работы с ними.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C7CF29-8539-4BE3-BCA6-8BDB10EE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58" y="4375829"/>
            <a:ext cx="720000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A8844-A8CC-4636-9521-05E0FD566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043" y="1719942"/>
            <a:ext cx="5890652" cy="589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7233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2"/>
            <a:ext cx="12634688" cy="53775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141418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21098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40631"/>
            <a:ext cx="4942114" cy="204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Надо собрать в одном месте общение с клиентами по разным каналам связи. Иногда теряется важная переписка, приходится долго её искать.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8" y="1446074"/>
            <a:ext cx="4479468" cy="2439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Сейчас идет общение с потенциальными клиентами в соцсетях и по почте. Но, так как все ведется вручную, возникают потери в коммуникациях.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5C86D9F-2085-44FB-A7E0-8CA170531F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47383" y="1497239"/>
            <a:ext cx="756000" cy="77868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93C7970-6A66-4F61-91B6-A6F1D5801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3058" y="1493570"/>
            <a:ext cx="756000" cy="756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2982D3D-5F34-4FDF-A611-D68212461CD0}"/>
              </a:ext>
            </a:extLst>
          </p:cNvPr>
          <p:cNvSpPr txBox="1"/>
          <p:nvPr/>
        </p:nvSpPr>
        <p:spPr>
          <a:xfrm>
            <a:off x="2047353" y="5850948"/>
            <a:ext cx="10299699" cy="1684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ru-RU" sz="34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Общайтесь с клиентами по удобным для них каналам связи, включив в ПланФиксе соответствующую интеграцию.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8769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C6DC60-2720-4A5B-8EF3-DB403F670801}"/>
              </a:ext>
            </a:extLst>
          </p:cNvPr>
          <p:cNvSpPr/>
          <p:nvPr/>
        </p:nvSpPr>
        <p:spPr>
          <a:xfrm>
            <a:off x="0" y="0"/>
            <a:ext cx="14400213" cy="8099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1" y="809595"/>
            <a:ext cx="4882243" cy="276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Так клиенту будет удобно вести с вами диалог из привычного ему мессенджера или социальной сети, а у вас в ПланФиксе сохранится вся история взаимодействия с клиентом, которая будет всегда под рукой.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BDE4F-0E17-4490-B124-BEDAB94DF1FA}"/>
              </a:ext>
            </a:extLst>
          </p:cNvPr>
          <p:cNvSpPr txBox="1"/>
          <p:nvPr/>
        </p:nvSpPr>
        <p:spPr>
          <a:xfrm>
            <a:off x="2117273" y="4071484"/>
            <a:ext cx="4610098" cy="314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Любые договоренности сохраняются в комментариях к задаче. Нужные данные или файлы быстро можно найти через поиск. Больше не придется вспоминать, где и о чем именно вы договаривались с клиентом.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C7CF29-8539-4BE3-BCA6-8BDB10EE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58" y="4102433"/>
            <a:ext cx="720000" cy="7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E8A413-7155-48AF-9082-7BE81DE08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699" y="1684474"/>
            <a:ext cx="6188477" cy="466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294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2795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052287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13841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1" y="1424302"/>
            <a:ext cx="5135691" cy="2439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Нам необходимо видеть сводное состояние заказов. Крайне важно понимать прогноз продаж с цифрами и контрагентами, а также воронку продаж со стадиями.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681362" y="1429745"/>
            <a:ext cx="4423362" cy="205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Так как цикл сделки долгий, она проходит много этапов и согласований, у меня возникает большая путаница в заявках.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B0D7A0-A819-4902-A5DD-79EDD3B5824E}"/>
              </a:ext>
            </a:extLst>
          </p:cNvPr>
          <p:cNvSpPr txBox="1"/>
          <p:nvPr/>
        </p:nvSpPr>
        <p:spPr>
          <a:xfrm>
            <a:off x="1518034" y="5824502"/>
            <a:ext cx="11358337" cy="16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1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ПланФиксе удобно принимать и обрабатывать заказы клиентов. Для этого можно установить готовую конфигурацию и начать принимать заказы уже сегодня. А можно настроить свой уникальный процесс обработки, полностью отражающий специфику работы вашей компании.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16DFAFD-33B7-47E0-B8CF-7883E1FE3D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77145" y="1495556"/>
            <a:ext cx="756000" cy="7786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325B8A8-A516-4403-98C2-73E7E31992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7764" y="1522794"/>
            <a:ext cx="756000" cy="7938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3079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4" y="809595"/>
            <a:ext cx="38317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Распределяйте заявки по этапам, статусам и другим параметрам для облегчения работы.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92EA29-AB57-47D2-A220-72509478FC9D}"/>
              </a:ext>
            </a:extLst>
          </p:cNvPr>
          <p:cNvSpPr txBox="1"/>
          <p:nvPr/>
        </p:nvSpPr>
        <p:spPr>
          <a:xfrm>
            <a:off x="2117273" y="2706691"/>
            <a:ext cx="3995056" cy="178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Объединяйте заявки в различных списках в едином рабочем пространстве, чтобы</a:t>
            </a:r>
            <a:b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не запутаться, даже если сделка длится несколько лет.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33C8DD-01C4-4A94-B43C-529306738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814" y="2737640"/>
            <a:ext cx="720000" cy="7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18D3AC-6872-48B7-A02B-B0B0FAE3327D}"/>
              </a:ext>
            </a:extLst>
          </p:cNvPr>
          <p:cNvSpPr txBox="1"/>
          <p:nvPr/>
        </p:nvSpPr>
        <p:spPr>
          <a:xfrm>
            <a:off x="2117274" y="4984694"/>
            <a:ext cx="3483426" cy="249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Инструменты «Аналитика» и «Отчеты» помогут вам собрать, структурировать и понятно отобразить все данные по заявкам клиентов.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EBF555-875B-445A-8A24-47BF7B775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816" y="5015643"/>
            <a:ext cx="720000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87633CB-3BAA-48F0-BB5A-1E9AA73903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9000" y="840544"/>
            <a:ext cx="7291213" cy="4399032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862C868-DAF7-4E93-B7FE-CF0573377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5797" y="2870735"/>
            <a:ext cx="5763886" cy="4377260"/>
          </a:xfrm>
          <a:prstGeom prst="rect">
            <a:avLst/>
          </a:prstGeom>
          <a:effectLst>
            <a:outerShdw blurRad="584200" dist="12700" dir="5400000" algn="ct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46390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4065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212176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31202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55787"/>
            <a:ext cx="42617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Хотим выстроить удаленное управление сетью филиалов и торговых точек. Ищем подходящую систему для этого.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163309" y="1461230"/>
            <a:ext cx="4805206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Мне бы очень хотелось облегчить свою работу в плане мониторинга и слаженности всех участников проектов. Хочу, чтобы сотрудники могли работать вне офиса, и я тоже.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65FC0C-9117-454B-8B24-1650D2AC0886}"/>
              </a:ext>
            </a:extLst>
          </p:cNvPr>
          <p:cNvSpPr txBox="1"/>
          <p:nvPr/>
        </p:nvSpPr>
        <p:spPr>
          <a:xfrm>
            <a:off x="1542755" y="5948853"/>
            <a:ext cx="11308895" cy="1600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Одна из особенностей ПланФикса заключается в том,</a:t>
            </a:r>
            <a:br>
              <a:rPr lang="ru-RU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что работать в нём совместно над задачами можно из любой точки мира, главное, чтобы был доступ в Интернет.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0670CAD-3CCB-44EA-BBBA-CEDF8BC171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63374" y="1509586"/>
            <a:ext cx="756000" cy="7635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A7DEEA-E080-461F-93E8-CB5ACA7700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16926" y="1509586"/>
            <a:ext cx="756000" cy="77868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3102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3" y="809595"/>
            <a:ext cx="5082834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Это открывает перед вами широкие возможности. Например, вы с легкостью можете отправить сотрудников на удаленку, либо быть</a:t>
            </a:r>
            <a:r>
              <a:rPr lang="en-US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курсе всего происходящего в филиале компании в другом городе.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BDE4F-0E17-4490-B124-BEDAB94DF1FA}"/>
              </a:ext>
            </a:extLst>
          </p:cNvPr>
          <p:cNvSpPr txBox="1"/>
          <p:nvPr/>
        </p:nvSpPr>
        <p:spPr>
          <a:xfrm>
            <a:off x="2117273" y="4187038"/>
            <a:ext cx="4660898" cy="21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Будьте ещё мобильнее с приложением ПланФикса для телефона, управляя рабочими процессами компании.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C7CF29-8539-4BE3-BCA6-8BDB10EE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58" y="4217987"/>
            <a:ext cx="720000" cy="72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B0D2D-01D2-4F75-86F9-62AC32843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1257" y="1236673"/>
            <a:ext cx="5349818" cy="62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1296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2"/>
            <a:ext cx="12634688" cy="53176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027544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21098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40631"/>
            <a:ext cx="4838700" cy="2439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Нужна возможность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быстро выставлять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стандартизированные счета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и формировать типовые документы, вести финансовый учет и планирование.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8" y="1446074"/>
            <a:ext cx="4479468" cy="283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Нам сложно отслеживать доходы по объекту строительства и оплату гарантийного удержания. Срок возврата 1,5 года,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а общий срок гарантии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5-6 лет.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50401B9-76AF-4321-9457-42A89F4878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03058" y="1496874"/>
            <a:ext cx="756000" cy="8316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98D60F0-0A9F-46C9-AE75-A5E4F52DC3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43101" y="1493267"/>
            <a:ext cx="756000" cy="7711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553F6A2-0370-406B-838D-3204FCB2CD0C}"/>
              </a:ext>
            </a:extLst>
          </p:cNvPr>
          <p:cNvSpPr txBox="1"/>
          <p:nvPr/>
        </p:nvSpPr>
        <p:spPr>
          <a:xfrm>
            <a:off x="1612456" y="5746666"/>
            <a:ext cx="1116949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— незаменимый помощник для финансистов.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/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Все поступления или расходы средств за разные периоды можно учитывать в Аналитиках, а затем обобщенные данные в различных разрезах отображать в Отчетах.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3529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9187544" y="809595"/>
            <a:ext cx="3929741" cy="1977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Аналитики — это универсальный инструмент, позволяющий накапливать в ПланФиксе абсолютно любые данные.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085" y="840544"/>
            <a:ext cx="720000" cy="72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39D4F1-FF0F-4007-A1AA-7E876B79ED97}"/>
              </a:ext>
            </a:extLst>
          </p:cNvPr>
          <p:cNvSpPr txBox="1"/>
          <p:nvPr/>
        </p:nvSpPr>
        <p:spPr>
          <a:xfrm>
            <a:off x="2119028" y="807886"/>
            <a:ext cx="5642485" cy="236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Благодаря шаблонам и автоматическим сценариям ПланФикс поможет автоматизировать многие рутинные задачи. Например, выставление счетов, формирование типовых документов и договоров.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434F2A-D992-4694-B0C5-563251EEC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814" y="838835"/>
            <a:ext cx="720000" cy="72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3DF4AF-5C59-4F12-B74B-BBA2CB583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692" y="3828627"/>
            <a:ext cx="4441049" cy="4270797"/>
          </a:xfrm>
          <a:prstGeom prst="rect">
            <a:avLst/>
          </a:prstGeom>
          <a:effectLst>
            <a:outerShdw blurRad="584200" dist="12700" dir="5400000" algn="ctr" rotWithShape="0">
              <a:srgbClr val="000000">
                <a:alpha val="2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D6F62D-5A7A-46EC-94FA-51874C200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465" y="3828628"/>
            <a:ext cx="4441049" cy="4270796"/>
          </a:xfrm>
          <a:prstGeom prst="rect">
            <a:avLst/>
          </a:prstGeom>
          <a:effectLst>
            <a:outerShdw blurRad="584200" dist="12700" dir="5400000" algn="ctr" rotWithShape="0">
              <a:srgbClr val="000000">
                <a:alpha val="2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8591AA-8ED8-43FA-A66D-723EBD21EF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12462" y="5765977"/>
            <a:ext cx="213284" cy="39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6302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2117272" y="809595"/>
            <a:ext cx="6206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— это конструктор, позволяющий из простых блоков собрать систему управления, которая охватит все или только нужные подразделения вашей компании.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F7483E-4533-4DAC-9546-0085A1CC7B17}"/>
              </a:ext>
            </a:extLst>
          </p:cNvPr>
          <p:cNvSpPr txBox="1"/>
          <p:nvPr/>
        </p:nvSpPr>
        <p:spPr>
          <a:xfrm>
            <a:off x="2117272" y="3968831"/>
            <a:ext cx="47189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— это </a:t>
            </a:r>
            <a:r>
              <a:rPr lang="ru-RU" sz="2800" dirty="0" err="1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no-code</a:t>
            </a:r>
            <a:r>
              <a:rPr lang="ru-RU" sz="28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сервис. Его настройка производится без привлечения программистов.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81059F-0CE5-49F4-A6B9-B9DE36A10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C72145-0AFE-4E20-A2D5-70CFB3212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58" y="3999780"/>
            <a:ext cx="720000" cy="72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24D5C0-751B-44DF-9409-CE2517D27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0063" y="2275114"/>
            <a:ext cx="7458942" cy="519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6115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2"/>
            <a:ext cx="12634688" cy="50582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3878439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13841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24302"/>
            <a:ext cx="4610099" cy="166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Мы IT-компания. Хотим автоматизировать работу собственной службы поддержки.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279218" y="1429745"/>
            <a:ext cx="4551107" cy="2439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У нас онлайн-магазин корейской косметики, ищем наиболее удобный и в будущем масштабируемый способ автоматизации продаж.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6F374AD-BE86-4666-86BF-B2934F0776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95617" y="1500114"/>
            <a:ext cx="756000" cy="81648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210A97B-98FB-4614-8257-A072B95782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75001" y="1494671"/>
            <a:ext cx="756000" cy="7786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F447E30-C9C5-484F-86F0-2BF295EA8BB6}"/>
              </a:ext>
            </a:extLst>
          </p:cNvPr>
          <p:cNvSpPr txBox="1"/>
          <p:nvPr/>
        </p:nvSpPr>
        <p:spPr>
          <a:xfrm>
            <a:off x="2241481" y="5578656"/>
            <a:ext cx="99114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отлично подходит для организации службы поддержки, и мы сами этим пользуемся.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4638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C39D4F1-FF0F-4007-A1AA-7E876B79ED97}"/>
              </a:ext>
            </a:extLst>
          </p:cNvPr>
          <p:cNvSpPr txBox="1"/>
          <p:nvPr/>
        </p:nvSpPr>
        <p:spPr>
          <a:xfrm>
            <a:off x="2119028" y="807886"/>
            <a:ext cx="3824571" cy="429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может сопровождать сотрудника во время продаж, автоматически присылать дальнейшие инструкции и контролировать точность  их исполнения, чтобы сделка была выиграна и продажа успешно состоялась.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434F2A-D992-4694-B0C5-563251EEC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38835"/>
            <a:ext cx="720000" cy="720000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7303F29-062E-4F77-8243-86463C02E2B2}"/>
              </a:ext>
            </a:extLst>
          </p:cNvPr>
          <p:cNvGrpSpPr/>
          <p:nvPr/>
        </p:nvGrpSpPr>
        <p:grpSpPr>
          <a:xfrm>
            <a:off x="6751771" y="2139044"/>
            <a:ext cx="7648377" cy="4926802"/>
            <a:chOff x="6751771" y="2139044"/>
            <a:chExt cx="7648377" cy="492680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8716AD2-6301-4BBF-80DD-0AC929693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51771" y="2139044"/>
              <a:ext cx="7648377" cy="4926802"/>
            </a:xfrm>
            <a:prstGeom prst="rect">
              <a:avLst/>
            </a:prstGeom>
            <a:effectLst>
              <a:outerShdw blurRad="584200" dist="12700" dir="5400000" algn="ctr" rotWithShape="0">
                <a:srgbClr val="000000">
                  <a:alpha val="20000"/>
                </a:srgbClr>
              </a:outerShdw>
            </a:effectLst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303A45C-496A-43EE-879A-E37A9558F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1010" y="3848101"/>
              <a:ext cx="3619462" cy="2394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696823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4591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227841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31202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3" y="1455787"/>
            <a:ext cx="390252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Мне необходимо вести учет рабочего времени сотрудников для начисления зарплаты</a:t>
            </a:r>
            <a:b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и бонусов.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7747814" y="1461230"/>
            <a:ext cx="5260615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Хочу систематизировать работу разработчика 1С и </a:t>
            </a:r>
            <a:r>
              <a:rPr lang="ru-RU" sz="2400" dirty="0" err="1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web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-программиста. С их задачами постоянно бардак. Они говорят, что сильно загружены, из-за этого происходят задержки по основным проектам.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65FC0C-9117-454B-8B24-1650D2AC0886}"/>
              </a:ext>
            </a:extLst>
          </p:cNvPr>
          <p:cNvSpPr txBox="1"/>
          <p:nvPr/>
        </p:nvSpPr>
        <p:spPr>
          <a:xfrm>
            <a:off x="1536801" y="5949783"/>
            <a:ext cx="11320802" cy="1565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ru-RU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Накапливайте отчеты сотрудников о проделанной работе в виде добавленных в задачу аналитик, чтобы вести учет рабочего времени и контролировать занятость.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2BABE0E-6FFE-4615-B15D-B39C02E315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7880" y="1511885"/>
            <a:ext cx="756000" cy="84672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E6EABAE-4F08-41C9-9AEE-459EB64F2D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16926" y="1506442"/>
            <a:ext cx="756000" cy="77868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1396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1" y="6341352"/>
            <a:ext cx="9581243" cy="888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Расставляйте приоритеты и сроки задач, чтобы управлять очередью и временем их выполнения.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6372301"/>
            <a:ext cx="720000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E2CA6-FC30-4F2E-9743-CDDFDDF98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958" y="4064"/>
            <a:ext cx="8938811" cy="4159721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C96CD4-D4AF-4371-9D15-6E2A4F5CD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097" y="1467070"/>
            <a:ext cx="8907324" cy="4073759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71290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4780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255054"/>
            <a:ext cx="1324806" cy="15989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14724" y="1221098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1" y="1440631"/>
            <a:ext cx="4963345" cy="245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У меня парковка автомобилей. Хочу вести учет времени стоянки и оплаты услуг. У клиентов может быть несколько машин. Оплата либо ежемесячно, либо </a:t>
            </a:r>
            <a:r>
              <a:rPr lang="ru-RU" sz="2400" dirty="0" err="1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суточно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389873" y="1446074"/>
            <a:ext cx="4714851" cy="287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Хотим настроить учет расхода авансов. Есть цена за </a:t>
            </a:r>
            <a:r>
              <a:rPr lang="ru-RU" sz="2400" dirty="0" err="1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нормо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час для </a:t>
            </a: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клиента,</a:t>
            </a:r>
            <a:b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он 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вносит аванс, мы его вырабатываем. Важно вовремя выставить </a:t>
            </a: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счет</a:t>
            </a:r>
            <a:b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на 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новый аванс.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E63FCB-B0CD-4939-A3D5-3B5EB027B4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85657" y="1493267"/>
            <a:ext cx="756000" cy="76356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41C1C2A-2D6A-42B4-8BBC-EEF6DA71C4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3058" y="1493267"/>
            <a:ext cx="756000" cy="756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1496E4C-231A-4E05-ADF5-00FF8EDE1F63}"/>
              </a:ext>
            </a:extLst>
          </p:cNvPr>
          <p:cNvSpPr txBox="1"/>
          <p:nvPr/>
        </p:nvSpPr>
        <p:spPr>
          <a:xfrm>
            <a:off x="1917064" y="5954981"/>
            <a:ext cx="10560276" cy="153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ru-RU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позволяет настроить гибкую систему для любого учета: от парковки автомобилей до авансовой системы расчета за проделанную работу.</a:t>
            </a:r>
          </a:p>
        </p:txBody>
      </p:sp>
    </p:spTree>
    <p:extLst>
      <p:ext uri="{BB962C8B-B14F-4D97-AF65-F5344CB8AC3E}">
        <p14:creationId xmlns:p14="http://schemas.microsoft.com/office/powerpoint/2010/main" val="188521890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E2CA6-FC30-4F2E-9743-CDDFDDF98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340" y="2934012"/>
            <a:ext cx="6683959" cy="2456295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720882-8012-4C65-9325-D5551025A6D9}"/>
              </a:ext>
            </a:extLst>
          </p:cNvPr>
          <p:cNvSpPr txBox="1"/>
          <p:nvPr/>
        </p:nvSpPr>
        <p:spPr>
          <a:xfrm>
            <a:off x="2117273" y="809595"/>
            <a:ext cx="8213270" cy="129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Добавляйте в систему различные реквизиты учета, изначально не вложенные в неё, но необходимые для удобства управления бизнесом.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72C331-4331-43DE-8399-01443A867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912B8D-FB70-43B2-B456-2DE94DF22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449" y="4188764"/>
            <a:ext cx="6554543" cy="2842116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143" y="6329870"/>
            <a:ext cx="1064695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4191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A30D3E-5E47-427E-87C2-7C2CFCB68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" y="0"/>
            <a:ext cx="14398977" cy="80994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4543315" cy="80893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853353-C6E9-4E3A-B03D-42DD48F2E609}"/>
              </a:ext>
            </a:extLst>
          </p:cNvPr>
          <p:cNvSpPr txBox="1"/>
          <p:nvPr/>
        </p:nvSpPr>
        <p:spPr>
          <a:xfrm>
            <a:off x="796532" y="1239523"/>
            <a:ext cx="59681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А теперь поговорим о дополнительных преимуществах ПланФикса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623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6506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ПланФикс может выглядеть как ваша корпоративная система управления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3C6C73-D063-4750-85E3-A705B8F86A05}"/>
              </a:ext>
            </a:extLst>
          </p:cNvPr>
          <p:cNvSpPr txBox="1"/>
          <p:nvPr/>
        </p:nvSpPr>
        <p:spPr>
          <a:xfrm>
            <a:off x="1821515" y="2989571"/>
            <a:ext cx="5499128" cy="395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</a:t>
            </a: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фирменной</a:t>
            </a:r>
            <a:r>
              <a:rPr lang="ru-RU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цветовой гамме,</a:t>
            </a:r>
            <a:br>
              <a:rPr lang="ru-RU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 логотипом компании и пунктами меню, ведущими на ваши сайты и сервисы.</a:t>
            </a:r>
          </a:p>
          <a:p>
            <a:pPr>
              <a:lnSpc>
                <a:spcPct val="114000"/>
              </a:lnSpc>
            </a:pP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Это делает ПланФикс «главной программой», которую запускают ваши сотрудники, садясь за компьютер, и заодно увеличивает их вовлеченность в рабочий процесс.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FA5C644-8BB4-461A-9891-2BB3EBAB0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7856" y="3152167"/>
            <a:ext cx="457200" cy="40005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BA0CD05-372B-458C-A568-7B94A3E30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856" y="4990429"/>
            <a:ext cx="400050" cy="4000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73FFDE-86EB-4036-AADA-0D0EE5EDA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8407" y="2844486"/>
            <a:ext cx="4563950" cy="45058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3391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65238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Тонкие настройки доступа к информации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0C58D8-C561-4BA7-95BA-DD236D232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512" y="2628900"/>
            <a:ext cx="6191252" cy="4127501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1B6254E-934D-4E7E-86EA-AD3EA950390B}"/>
              </a:ext>
            </a:extLst>
          </p:cNvPr>
          <p:cNvSpPr txBox="1"/>
          <p:nvPr/>
        </p:nvSpPr>
        <p:spPr>
          <a:xfrm>
            <a:off x="1821514" y="2959652"/>
            <a:ext cx="5378591" cy="395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Вы сами определяете, должны ли производственники видеть стоимость заказа для клиента, кто получит доступ к данным о задолженности и оплате, будут ли сотрудники видеть задачи друг друга и так далее.</a:t>
            </a:r>
            <a:endParaRPr lang="en-US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А если вы добавите в ПланФикс клиента, он увидит в нем только то, что предназначено для его глаз.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52EEB53-B489-45E0-A08F-51735B7B3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568" y="3044688"/>
            <a:ext cx="485775" cy="39052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45FBABE-D474-427D-841F-BD6842404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9817" y="5702004"/>
            <a:ext cx="476250" cy="352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8298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7677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Персональный интерфейс для каждого пользователя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6254E-934D-4E7E-86EA-AD3EA950390B}"/>
              </a:ext>
            </a:extLst>
          </p:cNvPr>
          <p:cNvSpPr txBox="1"/>
          <p:nvPr/>
        </p:nvSpPr>
        <p:spPr>
          <a:xfrm>
            <a:off x="1821514" y="2836281"/>
            <a:ext cx="5378591" cy="429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Владельцу и администраторам аккаунта доступны все возможности ПланФикса. Но интерфейс легко настроить, оставив в нем только нужные для конкретной роли или сотрудника функции.</a:t>
            </a:r>
            <a:endParaRPr lang="en-US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Упрощенный интерфейс не давит лишними возможностями, а значит коллегам будет проще привыкнуть к работе в новой среде.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545CC7-9BD3-444E-BD9B-1403C7B64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687" y="2661831"/>
            <a:ext cx="6664366" cy="4442910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1A6076-CC2A-4EF9-BC06-18F4C82F8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7856" y="2943333"/>
            <a:ext cx="457200" cy="3905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6606B2-465B-405E-9743-A6788B3521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7856" y="5586504"/>
            <a:ext cx="457200" cy="4267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111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" y="0"/>
            <a:ext cx="14381009" cy="80893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381012" cy="8089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D5FE3CF-682C-49B1-ADE2-CFBEF07F882D}"/>
              </a:ext>
            </a:extLst>
          </p:cNvPr>
          <p:cNvSpPr txBox="1">
            <a:spLocks/>
          </p:cNvSpPr>
          <p:nvPr/>
        </p:nvSpPr>
        <p:spPr>
          <a:xfrm>
            <a:off x="1800027" y="1325531"/>
            <a:ext cx="10800160" cy="281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799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 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F085E6-CA70-4033-9561-CDA822DAFABE}"/>
              </a:ext>
            </a:extLst>
          </p:cNvPr>
          <p:cNvSpPr txBox="1"/>
          <p:nvPr/>
        </p:nvSpPr>
        <p:spPr>
          <a:xfrm>
            <a:off x="796532" y="918090"/>
            <a:ext cx="527769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С какими проблемами</a:t>
            </a:r>
            <a:r>
              <a:rPr lang="en-US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/>
            </a:r>
            <a:br>
              <a:rPr lang="en-US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</a:br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и ожиданиями компании приходят</a:t>
            </a:r>
            <a:b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</a:br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в ПланФикс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5966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43AA46-33DE-47EF-B160-A5953C5E9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234" y="1186981"/>
            <a:ext cx="6363493" cy="63634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2" y="749129"/>
            <a:ext cx="57400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У ПланФикса очень понятные и быстрые</a:t>
            </a:r>
            <a:r>
              <a:rPr lang="en-US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</a:t>
            </a: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приложения</a:t>
            </a:r>
            <a:r>
              <a:rPr lang="en-US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для </a:t>
            </a:r>
            <a:r>
              <a:rPr lang="ru-RU" sz="4200" dirty="0" err="1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iOS</a:t>
            </a: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и </a:t>
            </a:r>
            <a:r>
              <a:rPr lang="ru-RU" sz="4200" dirty="0" err="1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Android</a:t>
            </a:r>
            <a:endParaRPr lang="ru-RU" sz="4200" dirty="0">
              <a:solidFill>
                <a:srgbClr val="8E93A0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6254E-934D-4E7E-86EA-AD3EA950390B}"/>
              </a:ext>
            </a:extLst>
          </p:cNvPr>
          <p:cNvSpPr txBox="1"/>
          <p:nvPr/>
        </p:nvSpPr>
        <p:spPr>
          <a:xfrm>
            <a:off x="1045332" y="4309876"/>
            <a:ext cx="4661289" cy="240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Даже находясь на выезде, вы будете иметь доступ к своим проектам, оперативно получать напоминания, общаться с коллегами и клиентами, ставить и выполнять задачи.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3627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A5A8626-4D57-4103-BC53-AEA353605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5408" y="2"/>
            <a:ext cx="5593524" cy="80994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69065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Большое количество интеграций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6254E-934D-4E7E-86EA-AD3EA950390B}"/>
              </a:ext>
            </a:extLst>
          </p:cNvPr>
          <p:cNvSpPr txBox="1"/>
          <p:nvPr/>
        </p:nvSpPr>
        <p:spPr>
          <a:xfrm>
            <a:off x="1529804" y="2731099"/>
            <a:ext cx="2812395" cy="4530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IP-телефония</a:t>
            </a:r>
            <a:r>
              <a:rPr lang="en-US" sz="2200" dirty="0">
                <a:solidFill>
                  <a:srgbClr val="8E93A0"/>
                </a:solidFill>
                <a:latin typeface="Exo 2 Light" panose="00000400000000000000" pitchFamily="50" charset="-52"/>
              </a:rPr>
              <a:t/>
            </a:r>
            <a:br>
              <a:rPr lang="en-US" sz="2200" dirty="0">
                <a:solidFill>
                  <a:srgbClr val="8E93A0"/>
                </a:solidFill>
                <a:latin typeface="Exo 2 Light" panose="00000400000000000000" pitchFamily="50" charset="-52"/>
              </a:rPr>
            </a:b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звонки прямо в ПланФикс и из него, записи разговоров всегда под рукой</a:t>
            </a:r>
            <a:endParaRPr lang="en-US" sz="16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xo 2 Medium" panose="000006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SMS-сервисы</a:t>
            </a:r>
            <a:r>
              <a:rPr lang="en-US" sz="2200" dirty="0">
                <a:solidFill>
                  <a:srgbClr val="8E93A0"/>
                </a:solidFill>
                <a:latin typeface="Exo 2 Light" panose="00000400000000000000" pitchFamily="50" charset="-52"/>
              </a:rPr>
              <a:t/>
            </a:r>
            <a:br>
              <a:rPr lang="en-US" sz="2200" dirty="0">
                <a:solidFill>
                  <a:srgbClr val="8E93A0"/>
                </a:solidFill>
                <a:latin typeface="Exo 2 Light" panose="00000400000000000000" pitchFamily="50" charset="-52"/>
              </a:rPr>
            </a:b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организуйте уведомление клиентов и сотрудников доступным способом</a:t>
            </a: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xo 2 Medium" panose="000006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Мессенджеры</a:t>
            </a:r>
            <a:r>
              <a:rPr lang="en-US" sz="2200" dirty="0">
                <a:solidFill>
                  <a:srgbClr val="8E93A0"/>
                </a:solidFill>
                <a:latin typeface="Exo 2 Medium" panose="00000600000000000000" pitchFamily="50" charset="-52"/>
              </a:rPr>
              <a:t/>
            </a:r>
            <a:br>
              <a:rPr lang="en-US" sz="2200" dirty="0">
                <a:solidFill>
                  <a:srgbClr val="8E93A0"/>
                </a:solidFill>
                <a:latin typeface="Exo 2 Medium" panose="00000600000000000000" pitchFamily="50" charset="-52"/>
              </a:rPr>
            </a:b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общайтесь с клиентами по удобным им каналам</a:t>
            </a:r>
            <a:endParaRPr lang="en-US" sz="16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5B75FE-20CA-4860-8888-AE132C5C4905}"/>
              </a:ext>
            </a:extLst>
          </p:cNvPr>
          <p:cNvSpPr txBox="1"/>
          <p:nvPr/>
        </p:nvSpPr>
        <p:spPr>
          <a:xfrm>
            <a:off x="5116890" y="2731099"/>
            <a:ext cx="3260715" cy="42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VK</a:t>
            </a: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, </a:t>
            </a:r>
            <a:r>
              <a:rPr lang="en-US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Telegram</a:t>
            </a: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,</a:t>
            </a:r>
            <a:r>
              <a:rPr lang="en-US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en-US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Avito, Viber </a:t>
            </a:r>
            <a:r>
              <a:rPr lang="en-US" sz="2200" dirty="0">
                <a:solidFill>
                  <a:srgbClr val="8E93A0"/>
                </a:solidFill>
                <a:latin typeface="Exo 2 Medium" panose="00000600000000000000" pitchFamily="50" charset="-52"/>
              </a:rPr>
              <a:t/>
            </a:r>
            <a:br>
              <a:rPr lang="en-US" sz="2200" dirty="0">
                <a:solidFill>
                  <a:srgbClr val="8E93A0"/>
                </a:solidFill>
                <a:latin typeface="Exo 2 Medium" panose="00000600000000000000" pitchFamily="50" charset="-52"/>
              </a:rPr>
            </a:b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получайте лиды и общайтесь прямо из ПланФикса</a:t>
            </a: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xo 2 Medium" panose="000006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Сервисы email-рассылок, Zapier, Roistat и другие</a:t>
            </a:r>
          </a:p>
          <a:p>
            <a:pPr>
              <a:lnSpc>
                <a:spcPct val="114000"/>
              </a:lnSpc>
            </a:pPr>
            <a:endParaRPr lang="en-US" sz="2200" dirty="0">
              <a:solidFill>
                <a:srgbClr val="8E93A0"/>
              </a:solidFill>
              <a:latin typeface="Exo 2 Medium" panose="000006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API Planfix</a:t>
            </a:r>
            <a:endParaRPr lang="en-US" sz="2200" dirty="0">
              <a:solidFill>
                <a:srgbClr val="8E93A0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для интеграции с другими</a:t>
            </a:r>
            <a:r>
              <a:rPr lang="en-US" sz="1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/>
            </a:r>
            <a:br>
              <a:rPr lang="en-US" sz="1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1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системами</a:t>
            </a:r>
          </a:p>
        </p:txBody>
      </p:sp>
      <p:pic>
        <p:nvPicPr>
          <p:cNvPr id="20" name="Рисунок 10">
            <a:extLst>
              <a:ext uri="{FF2B5EF4-FFF2-40B4-BE49-F238E27FC236}">
                <a16:creationId xmlns:a16="http://schemas.microsoft.com/office/drawing/2014/main" id="{14BDB47A-A65A-4E1F-8A41-B57E0A186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7851" y="2831212"/>
            <a:ext cx="303142" cy="247004"/>
          </a:xfrm>
          <a:prstGeom prst="rect">
            <a:avLst/>
          </a:prstGeom>
        </p:spPr>
      </p:pic>
      <p:pic>
        <p:nvPicPr>
          <p:cNvPr id="22" name="Рисунок 10">
            <a:extLst>
              <a:ext uri="{FF2B5EF4-FFF2-40B4-BE49-F238E27FC236}">
                <a16:creationId xmlns:a16="http://schemas.microsoft.com/office/drawing/2014/main" id="{47300005-1DDF-46D0-87B2-589675089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7851" y="4701868"/>
            <a:ext cx="303142" cy="247004"/>
          </a:xfrm>
          <a:prstGeom prst="rect">
            <a:avLst/>
          </a:prstGeom>
        </p:spPr>
      </p:pic>
      <p:pic>
        <p:nvPicPr>
          <p:cNvPr id="23" name="Рисунок 10">
            <a:extLst>
              <a:ext uri="{FF2B5EF4-FFF2-40B4-BE49-F238E27FC236}">
                <a16:creationId xmlns:a16="http://schemas.microsoft.com/office/drawing/2014/main" id="{A5B1D04F-4CC3-4129-B59B-A3EC2E324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7851" y="6303812"/>
            <a:ext cx="303142" cy="247004"/>
          </a:xfrm>
          <a:prstGeom prst="rect">
            <a:avLst/>
          </a:prstGeom>
        </p:spPr>
      </p:pic>
      <p:pic>
        <p:nvPicPr>
          <p:cNvPr id="24" name="Рисунок 10">
            <a:extLst>
              <a:ext uri="{FF2B5EF4-FFF2-40B4-BE49-F238E27FC236}">
                <a16:creationId xmlns:a16="http://schemas.microsoft.com/office/drawing/2014/main" id="{E18393A3-A081-4192-B138-8CBE70CB1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5707" y="2831212"/>
            <a:ext cx="303142" cy="247004"/>
          </a:xfrm>
          <a:prstGeom prst="rect">
            <a:avLst/>
          </a:prstGeom>
        </p:spPr>
      </p:pic>
      <p:pic>
        <p:nvPicPr>
          <p:cNvPr id="25" name="Рисунок 10">
            <a:extLst>
              <a:ext uri="{FF2B5EF4-FFF2-40B4-BE49-F238E27FC236}">
                <a16:creationId xmlns:a16="http://schemas.microsoft.com/office/drawing/2014/main" id="{65105BB2-D4F8-43E1-B72A-205EACE2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5707" y="4543577"/>
            <a:ext cx="303142" cy="247004"/>
          </a:xfrm>
          <a:prstGeom prst="rect">
            <a:avLst/>
          </a:prstGeom>
        </p:spPr>
      </p:pic>
      <p:pic>
        <p:nvPicPr>
          <p:cNvPr id="26" name="Рисунок 10">
            <a:extLst>
              <a:ext uri="{FF2B5EF4-FFF2-40B4-BE49-F238E27FC236}">
                <a16:creationId xmlns:a16="http://schemas.microsoft.com/office/drawing/2014/main" id="{8911A666-4DB4-4ABF-A660-E77478683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5707" y="6056808"/>
            <a:ext cx="303142" cy="2470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284" y="3381969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2599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89967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Серьезный подход</a:t>
            </a:r>
            <a:b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к вопросам безопасности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6254E-934D-4E7E-86EA-AD3EA950390B}"/>
              </a:ext>
            </a:extLst>
          </p:cNvPr>
          <p:cNvSpPr txBox="1"/>
          <p:nvPr/>
        </p:nvSpPr>
        <p:spPr>
          <a:xfrm>
            <a:off x="1474523" y="2634773"/>
            <a:ext cx="2667491" cy="5124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Резервное копирование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Доступ только</a:t>
            </a:r>
            <a:b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для своих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Двухфакторная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Аутентификация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Выгрузка данных аккаунта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Защита персональных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данных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85E6A9-A792-4673-8A55-4B70BD88A162}"/>
              </a:ext>
            </a:extLst>
          </p:cNvPr>
          <p:cNvSpPr txBox="1"/>
          <p:nvPr/>
        </p:nvSpPr>
        <p:spPr>
          <a:xfrm>
            <a:off x="4765185" y="2634773"/>
            <a:ext cx="3148444" cy="48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Удаленное обслуживание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en-US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SSL-</a:t>
            </a: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шифрование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Стабильность и безопасность облачной системы хранения данных</a:t>
            </a:r>
          </a:p>
          <a:p>
            <a:pPr>
              <a:lnSpc>
                <a:spcPct val="114000"/>
              </a:lnSpc>
            </a:pPr>
            <a:endParaRPr lang="ru-RU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Отсутствие случаев утечки или утери данных за 10+ лет существования сервиса</a:t>
            </a:r>
          </a:p>
          <a:p>
            <a:pPr>
              <a:lnSpc>
                <a:spcPct val="114000"/>
              </a:lnSpc>
            </a:pPr>
            <a:endParaRPr lang="en-US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F1AD9BA-A2A3-4188-B57A-25E07A644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112" y="2679731"/>
            <a:ext cx="239946" cy="28493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42D5AB0-2005-4943-9BF5-6E0F5D115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112" y="3606200"/>
            <a:ext cx="239946" cy="28493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A8ED0B2-9C69-47DF-ABBC-DC66C8161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112" y="4555426"/>
            <a:ext cx="239946" cy="28493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B50961C-D2B6-44B7-A774-051CDF382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112" y="5496330"/>
            <a:ext cx="239946" cy="28493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0A242C0-0AAA-464F-B7B9-CBC952014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0231" y="2674288"/>
            <a:ext cx="239946" cy="28493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70A18D4-6FE9-46BC-96A4-A55421740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112" y="6431791"/>
            <a:ext cx="239946" cy="28493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D78F467-3EDA-4562-AD8D-2A18619C4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0231" y="3610987"/>
            <a:ext cx="239946" cy="28493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8AD4082-DEB8-40DF-9C7B-8518DFAA7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0231" y="4243337"/>
            <a:ext cx="239946" cy="284935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E9B6E7A-4FE4-4182-B4D3-BA06A2ED5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0231" y="5794241"/>
            <a:ext cx="239946" cy="2849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0B9D38-AE4F-4801-A6D7-0E4C3CD9C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99" y="2453757"/>
            <a:ext cx="5050153" cy="50501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49306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E36AA1-D570-4C29-AC79-B75D908BB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" y="-1"/>
            <a:ext cx="14398977" cy="8099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381012" cy="80893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853353-C6E9-4E3A-B03D-42DD48F2E609}"/>
              </a:ext>
            </a:extLst>
          </p:cNvPr>
          <p:cNvSpPr txBox="1"/>
          <p:nvPr/>
        </p:nvSpPr>
        <p:spPr>
          <a:xfrm>
            <a:off x="796533" y="819492"/>
            <a:ext cx="53593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Выбирайте систему, которая будет развиваться вместе с вашей компанией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33990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46844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Обычно выбор системы управления </a:t>
            </a:r>
            <a:r>
              <a:rPr lang="ru-RU" sz="44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сводится к трем вариантам:</a:t>
            </a:r>
            <a:endParaRPr lang="ru-RU" sz="4200" dirty="0">
              <a:solidFill>
                <a:srgbClr val="8E93A0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893FD-3AF6-451A-BCE2-8FAC82FB1F26}"/>
              </a:ext>
            </a:extLst>
          </p:cNvPr>
          <p:cNvSpPr txBox="1"/>
          <p:nvPr/>
        </p:nvSpPr>
        <p:spPr>
          <a:xfrm>
            <a:off x="1855029" y="3099408"/>
            <a:ext cx="3669673" cy="315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Набор отдельных специализированных программ или сервисов. Каждый сервис закрывает определенный участок (продажи, производство, сервис и т.п.)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71EC93-3A0B-43DB-B8E5-D590191F523B}"/>
              </a:ext>
            </a:extLst>
          </p:cNvPr>
          <p:cNvSpPr txBox="1"/>
          <p:nvPr/>
        </p:nvSpPr>
        <p:spPr>
          <a:xfrm>
            <a:off x="5535944" y="6706596"/>
            <a:ext cx="5934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А еще можно выбрать ПланФикс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952873C-7D3D-41E2-A38E-0F5068CE0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2865" y="6755714"/>
            <a:ext cx="354815" cy="28910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1CB9600-91E0-43F4-AB49-FC32BAF5D626}"/>
              </a:ext>
            </a:extLst>
          </p:cNvPr>
          <p:cNvSpPr txBox="1"/>
          <p:nvPr/>
        </p:nvSpPr>
        <p:spPr>
          <a:xfrm>
            <a:off x="6508414" y="3099408"/>
            <a:ext cx="3114331" cy="2407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Универсальный сервис «все в одном», который обещает закрыть все потребности компании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CEE5C2-0364-4688-ADC7-501EFF69DF8B}"/>
              </a:ext>
            </a:extLst>
          </p:cNvPr>
          <p:cNvSpPr txBox="1"/>
          <p:nvPr/>
        </p:nvSpPr>
        <p:spPr>
          <a:xfrm>
            <a:off x="10790097" y="3099408"/>
            <a:ext cx="2615986" cy="1636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Разработка уникальной системы для своей компании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98BEC5-4A58-4B9D-9FE3-B89C4E549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6906" y="2747130"/>
            <a:ext cx="647112" cy="64711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6E2909F-C0E7-4B23-AEBC-74B70D6080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81567" y="2747130"/>
            <a:ext cx="647112" cy="6471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29D70DD-356A-47DE-B833-2FD7C231A3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77612" y="2747130"/>
            <a:ext cx="647112" cy="6471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16706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131EBD0-39AC-43DF-85DC-BB75BCA14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693" y="2633927"/>
            <a:ext cx="6163981" cy="5771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CF81A7F-D54E-4B4B-8DFB-200D947B5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390" y="2628520"/>
            <a:ext cx="5930595" cy="582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4684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Чем ПланФикс отличается от набора специализированных сервисов?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893FD-3AF6-451A-BCE2-8FAC82FB1F26}"/>
              </a:ext>
            </a:extLst>
          </p:cNvPr>
          <p:cNvSpPr txBox="1"/>
          <p:nvPr/>
        </p:nvSpPr>
        <p:spPr>
          <a:xfrm>
            <a:off x="1752202" y="2730944"/>
            <a:ext cx="5026806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Минусы набора отдельных сервисов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BC7515-75E0-4795-96B3-08DA1B5664FE}"/>
              </a:ext>
            </a:extLst>
          </p:cNvPr>
          <p:cNvSpPr txBox="1"/>
          <p:nvPr/>
        </p:nvSpPr>
        <p:spPr>
          <a:xfrm>
            <a:off x="8054502" y="2730944"/>
            <a:ext cx="2274855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Плюсы ПланФикса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515A3-4566-41FD-900D-F094F1AD6901}"/>
              </a:ext>
            </a:extLst>
          </p:cNvPr>
          <p:cNvSpPr txBox="1"/>
          <p:nvPr/>
        </p:nvSpPr>
        <p:spPr>
          <a:xfrm>
            <a:off x="1752202" y="3503327"/>
            <a:ext cx="524702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Отделы работают в разных программах. Сложно понять загрузку и прогнозировать сроки заказов или проектов. Приходится задавать вопросы коллегам по почте, в мессенджерах, тратить на это время и путаться в ответах.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F529FF-3BFC-4DBF-B5EC-2110BAF45100}"/>
              </a:ext>
            </a:extLst>
          </p:cNvPr>
          <p:cNvSpPr txBox="1"/>
          <p:nvPr/>
        </p:nvSpPr>
        <p:spPr>
          <a:xfrm>
            <a:off x="8030977" y="3503327"/>
            <a:ext cx="4846268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ПланФиксе видно как обстоят дела по нужному вопросу. Можно прочитать переписку, понять на чьей стороне мяч, в чем задержка и когда ожидается результат.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C9A372-3C64-4329-ACB4-5B58B56ABCC4}"/>
              </a:ext>
            </a:extLst>
          </p:cNvPr>
          <p:cNvSpPr txBox="1"/>
          <p:nvPr/>
        </p:nvSpPr>
        <p:spPr>
          <a:xfrm>
            <a:off x="1752201" y="5468871"/>
            <a:ext cx="4977008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Нет общей картины происходящего в компании. Нужно вручную сводить отчеты разных подразделений.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2EC4D3-7D7B-4DE3-9F37-FAD1ED139BBD}"/>
              </a:ext>
            </a:extLst>
          </p:cNvPr>
          <p:cNvSpPr txBox="1"/>
          <p:nvPr/>
        </p:nvSpPr>
        <p:spPr>
          <a:xfrm>
            <a:off x="8044928" y="5468871"/>
            <a:ext cx="4923855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Работа всех подразделений собрана в одной базе, измерена и оценена автоматическими инструментами ПланФикса.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FF4F554-7308-4F90-9815-A7BB097FB727}"/>
              </a:ext>
            </a:extLst>
          </p:cNvPr>
          <p:cNvGrpSpPr/>
          <p:nvPr/>
        </p:nvGrpSpPr>
        <p:grpSpPr>
          <a:xfrm>
            <a:off x="1828799" y="5227879"/>
            <a:ext cx="11577953" cy="1397931"/>
            <a:chOff x="1752201" y="5227879"/>
            <a:chExt cx="11654552" cy="1397931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DCDC398B-3510-4331-AE78-E49C6FEF5B81}"/>
                </a:ext>
              </a:extLst>
            </p:cNvPr>
            <p:cNvCxnSpPr>
              <a:cxnSpLocks/>
            </p:cNvCxnSpPr>
            <p:nvPr/>
          </p:nvCxnSpPr>
          <p:spPr>
            <a:xfrm>
              <a:off x="1752201" y="5227879"/>
              <a:ext cx="116545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18F5CB99-1033-4263-B393-4EF878BEBAF2}"/>
                </a:ext>
              </a:extLst>
            </p:cNvPr>
            <p:cNvCxnSpPr>
              <a:cxnSpLocks/>
            </p:cNvCxnSpPr>
            <p:nvPr/>
          </p:nvCxnSpPr>
          <p:spPr>
            <a:xfrm>
              <a:off x="1752201" y="6625810"/>
              <a:ext cx="116545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D4BDDFF-CF72-43AB-BE01-D2E966B07BE8}"/>
              </a:ext>
            </a:extLst>
          </p:cNvPr>
          <p:cNvSpPr txBox="1"/>
          <p:nvPr/>
        </p:nvSpPr>
        <p:spPr>
          <a:xfrm>
            <a:off x="1752201" y="6830347"/>
            <a:ext cx="4977008" cy="373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Приходится платить за несколько сервисов.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FF7A8-6F52-459C-BE00-6B77926DB7FE}"/>
              </a:ext>
            </a:extLst>
          </p:cNvPr>
          <p:cNvSpPr txBox="1"/>
          <p:nvPr/>
        </p:nvSpPr>
        <p:spPr>
          <a:xfrm>
            <a:off x="8044928" y="6830347"/>
            <a:ext cx="4923855" cy="65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Вы платите только за один сервис,</a:t>
            </a:r>
            <a:b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по демократичным тарифам.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5347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131EBD0-39AC-43DF-85DC-BB75BCA14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693" y="2633927"/>
            <a:ext cx="6163981" cy="5771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CF81A7F-D54E-4B4B-8DFB-200D947B5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390" y="2628520"/>
            <a:ext cx="5930595" cy="582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1047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Чем ПланФикс отличается от универсальных сервисов «все в одном»?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893FD-3AF6-451A-BCE2-8FAC82FB1F26}"/>
              </a:ext>
            </a:extLst>
          </p:cNvPr>
          <p:cNvSpPr txBox="1"/>
          <p:nvPr/>
        </p:nvSpPr>
        <p:spPr>
          <a:xfrm>
            <a:off x="1752201" y="2730944"/>
            <a:ext cx="5026806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Минусы наборов «все в одном»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BC7515-75E0-4795-96B3-08DA1B5664FE}"/>
              </a:ext>
            </a:extLst>
          </p:cNvPr>
          <p:cNvSpPr txBox="1"/>
          <p:nvPr/>
        </p:nvSpPr>
        <p:spPr>
          <a:xfrm>
            <a:off x="8054502" y="2730944"/>
            <a:ext cx="2274855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Плюсы ПланФикса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515A3-4566-41FD-900D-F094F1AD6901}"/>
              </a:ext>
            </a:extLst>
          </p:cNvPr>
          <p:cNvSpPr txBox="1"/>
          <p:nvPr/>
        </p:nvSpPr>
        <p:spPr>
          <a:xfrm>
            <a:off x="1752202" y="3503327"/>
            <a:ext cx="4710835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Каждый из отдельных блоков проигрывает по удобству и функциональности специализированным сервисам.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F529FF-3BFC-4DBF-B5EC-2110BAF45100}"/>
              </a:ext>
            </a:extLst>
          </p:cNvPr>
          <p:cNvSpPr txBox="1"/>
          <p:nvPr/>
        </p:nvSpPr>
        <p:spPr>
          <a:xfrm>
            <a:off x="8030977" y="3503327"/>
            <a:ext cx="4846268" cy="65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Работу ПланФикса можно настроить оптимальным для вашей компании образом.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C9A372-3C64-4329-ACB4-5B58B56ABCC4}"/>
              </a:ext>
            </a:extLst>
          </p:cNvPr>
          <p:cNvSpPr txBox="1"/>
          <p:nvPr/>
        </p:nvSpPr>
        <p:spPr>
          <a:xfrm>
            <a:off x="1752201" y="4888332"/>
            <a:ext cx="5325784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Блоки плохо связаны между собой, поэтому сотрудникам и руководителям сложно получить информацию, затрагивающую несколько блоков.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2EC4D3-7D7B-4DE3-9F37-FAD1ED139BBD}"/>
              </a:ext>
            </a:extLst>
          </p:cNvPr>
          <p:cNvSpPr txBox="1"/>
          <p:nvPr/>
        </p:nvSpPr>
        <p:spPr>
          <a:xfrm>
            <a:off x="8044928" y="4888332"/>
            <a:ext cx="4923855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Любые данные в ПланФиксе доступны руководителям и сотрудникам, которым они необходимы для работы.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CDC398B-3510-4331-AE78-E49C6FEF5B81}"/>
              </a:ext>
            </a:extLst>
          </p:cNvPr>
          <p:cNvCxnSpPr>
            <a:cxnSpLocks/>
          </p:cNvCxnSpPr>
          <p:nvPr/>
        </p:nvCxnSpPr>
        <p:spPr>
          <a:xfrm>
            <a:off x="1828800" y="4658174"/>
            <a:ext cx="1165455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8F5CB99-1033-4263-B393-4EF878BEBAF2}"/>
              </a:ext>
            </a:extLst>
          </p:cNvPr>
          <p:cNvCxnSpPr>
            <a:cxnSpLocks/>
          </p:cNvCxnSpPr>
          <p:nvPr/>
        </p:nvCxnSpPr>
        <p:spPr>
          <a:xfrm>
            <a:off x="1828800" y="6080043"/>
            <a:ext cx="1165455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D4BDDFF-CF72-43AB-BE01-D2E966B07BE8}"/>
              </a:ext>
            </a:extLst>
          </p:cNvPr>
          <p:cNvSpPr txBox="1"/>
          <p:nvPr/>
        </p:nvSpPr>
        <p:spPr>
          <a:xfrm>
            <a:off x="1752200" y="6310200"/>
            <a:ext cx="5447906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Объединение множества блоков под одной крышей делает сервисы тяжеловесными и сложными в освоении. Пользователи постоянно видят разделы, списки и кнопки, которые мешают в работе.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FF7A8-6F52-459C-BE00-6B77926DB7FE}"/>
              </a:ext>
            </a:extLst>
          </p:cNvPr>
          <p:cNvSpPr txBox="1"/>
          <p:nvPr/>
        </p:nvSpPr>
        <p:spPr>
          <a:xfrm>
            <a:off x="8044928" y="6310200"/>
            <a:ext cx="4923855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ПланФиксе каждый получает рабочее пространство, в котором присутствуют только нужные в его работе разделы и возможности.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4266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131EBD0-39AC-43DF-85DC-BB75BCA14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693" y="2633927"/>
            <a:ext cx="6163981" cy="5771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CF81A7F-D54E-4B4B-8DFB-200D947B5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390" y="2628520"/>
            <a:ext cx="5930595" cy="582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923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Чем ПланФикс отличается</a:t>
            </a:r>
            <a:b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от «</a:t>
            </a:r>
            <a:r>
              <a:rPr lang="ru-RU" sz="4200" dirty="0" err="1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самописной</a:t>
            </a: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» системы?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893FD-3AF6-451A-BCE2-8FAC82FB1F26}"/>
              </a:ext>
            </a:extLst>
          </p:cNvPr>
          <p:cNvSpPr txBox="1"/>
          <p:nvPr/>
        </p:nvSpPr>
        <p:spPr>
          <a:xfrm>
            <a:off x="1752201" y="2730944"/>
            <a:ext cx="5026806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Минусы «</a:t>
            </a:r>
            <a:r>
              <a:rPr lang="ru-RU" sz="1700" dirty="0" err="1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самописной</a:t>
            </a: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» системы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BC7515-75E0-4795-96B3-08DA1B5664FE}"/>
              </a:ext>
            </a:extLst>
          </p:cNvPr>
          <p:cNvSpPr txBox="1"/>
          <p:nvPr/>
        </p:nvSpPr>
        <p:spPr>
          <a:xfrm>
            <a:off x="8054502" y="2730944"/>
            <a:ext cx="2274855" cy="37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7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Плюсы ПланФикса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515A3-4566-41FD-900D-F094F1AD6901}"/>
              </a:ext>
            </a:extLst>
          </p:cNvPr>
          <p:cNvSpPr txBox="1"/>
          <p:nvPr/>
        </p:nvSpPr>
        <p:spPr>
          <a:xfrm>
            <a:off x="1752202" y="3503327"/>
            <a:ext cx="4423589" cy="65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Долго. Первую версию системы придется ждать месяцы (часто — годы).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F529FF-3BFC-4DBF-B5EC-2110BAF45100}"/>
              </a:ext>
            </a:extLst>
          </p:cNvPr>
          <p:cNvSpPr txBox="1"/>
          <p:nvPr/>
        </p:nvSpPr>
        <p:spPr>
          <a:xfrm>
            <a:off x="8030977" y="3503327"/>
            <a:ext cx="4846268" cy="65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внедряется за дни или недели, закрывая при этом 80% ваших потребностей.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C9A372-3C64-4329-ACB4-5B58B56ABCC4}"/>
              </a:ext>
            </a:extLst>
          </p:cNvPr>
          <p:cNvSpPr txBox="1"/>
          <p:nvPr/>
        </p:nvSpPr>
        <p:spPr>
          <a:xfrm>
            <a:off x="1752201" y="4656113"/>
            <a:ext cx="4811372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Дорого. Причем деньги понадобятся не только на стартовую разработку, но и на постоянные доработки.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2EC4D3-7D7B-4DE3-9F37-FAD1ED139BBD}"/>
              </a:ext>
            </a:extLst>
          </p:cNvPr>
          <p:cNvSpPr txBox="1"/>
          <p:nvPr/>
        </p:nvSpPr>
        <p:spPr>
          <a:xfrm>
            <a:off x="8044928" y="4656113"/>
            <a:ext cx="4923855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Настройка и использование ПланФикса обходятся на порядки меньше, чем собственная разработка.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CDC398B-3510-4331-AE78-E49C6FEF5B81}"/>
              </a:ext>
            </a:extLst>
          </p:cNvPr>
          <p:cNvCxnSpPr>
            <a:cxnSpLocks/>
          </p:cNvCxnSpPr>
          <p:nvPr/>
        </p:nvCxnSpPr>
        <p:spPr>
          <a:xfrm>
            <a:off x="1828800" y="4416381"/>
            <a:ext cx="1165455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8F5CB99-1033-4263-B393-4EF878BEBAF2}"/>
              </a:ext>
            </a:extLst>
          </p:cNvPr>
          <p:cNvCxnSpPr>
            <a:cxnSpLocks/>
          </p:cNvCxnSpPr>
          <p:nvPr/>
        </p:nvCxnSpPr>
        <p:spPr>
          <a:xfrm>
            <a:off x="1828800" y="5845099"/>
            <a:ext cx="1165455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D4BDDFF-CF72-43AB-BE01-D2E966B07BE8}"/>
              </a:ext>
            </a:extLst>
          </p:cNvPr>
          <p:cNvSpPr txBox="1"/>
          <p:nvPr/>
        </p:nvSpPr>
        <p:spPr>
          <a:xfrm>
            <a:off x="1752200" y="6080043"/>
            <a:ext cx="5060319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Своя система всегда отстает от потребностей компании. Приходится постоянно вносить в нее изменения (опять долго и дорого). Но делать это необходимо, иначе компания начинает отставать от потребностей рынка.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FF7A8-6F52-459C-BE00-6B77926DB7FE}"/>
              </a:ext>
            </a:extLst>
          </p:cNvPr>
          <p:cNvSpPr txBox="1"/>
          <p:nvPr/>
        </p:nvSpPr>
        <p:spPr>
          <a:xfrm>
            <a:off x="8044928" y="6080043"/>
            <a:ext cx="4923855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— это живой сервис, который постоянно растет и </a:t>
            </a:r>
            <a:r>
              <a:rPr lang="ru-RU" sz="1600" dirty="0" err="1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донастраивается</a:t>
            </a:r>
            <a:r>
              <a:rPr lang="ru-RU" sz="16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, чтобы всегда соответствовать вашему видению управления процессами.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69995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923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Есть ли у ПланФикса минусы?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8BC643-81A5-46E3-9CE1-1440D05ACEB5}"/>
              </a:ext>
            </a:extLst>
          </p:cNvPr>
          <p:cNvSpPr txBox="1"/>
          <p:nvPr/>
        </p:nvSpPr>
        <p:spPr>
          <a:xfrm>
            <a:off x="1045331" y="1995855"/>
            <a:ext cx="665454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Конечно.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42FD72-AC47-4BBC-B818-EBFA18121E63}"/>
              </a:ext>
            </a:extLst>
          </p:cNvPr>
          <p:cNvSpPr txBox="1"/>
          <p:nvPr/>
        </p:nvSpPr>
        <p:spPr>
          <a:xfrm>
            <a:off x="1886249" y="2836281"/>
            <a:ext cx="10594593" cy="4312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У системы есть ограничения. В частности, ПланФикс не предназначен для ведения бухгалтерского или складского учета, хотя и поможет управлять этими процессами.</a:t>
            </a:r>
          </a:p>
          <a:p>
            <a:pPr>
              <a:lnSpc>
                <a:spcPct val="1140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Это не «волшебная пилюля». Чтобы использовать преимущества ПланФикса, вам понадобится выделить часть своего времени на его изучение и настройку или оплатить работу интегратора, который настроит систему для вас.</a:t>
            </a:r>
          </a:p>
          <a:p>
            <a:pPr>
              <a:lnSpc>
                <a:spcPct val="1140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это классический </a:t>
            </a:r>
            <a:r>
              <a:rPr lang="ru-RU" sz="2200" dirty="0" err="1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SaaS</a:t>
            </a: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-сервис. У него нет и не будет «коробки», то есть возможности установить программу на сервер в вашей компании.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60732BF-4EF8-4C42-9779-72A0E39F9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7856" y="4456189"/>
            <a:ext cx="400050" cy="4000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B528A69-583D-4674-B765-1301850AE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495" y="6395073"/>
            <a:ext cx="590550" cy="3619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9226DE-2F4E-46BE-8A56-56616C0436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086" y="2914660"/>
            <a:ext cx="400050" cy="400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3767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923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Что поможет внедрению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42FD72-AC47-4BBC-B818-EBFA18121E63}"/>
              </a:ext>
            </a:extLst>
          </p:cNvPr>
          <p:cNvSpPr txBox="1"/>
          <p:nvPr/>
        </p:nvSpPr>
        <p:spPr>
          <a:xfrm>
            <a:off x="1909529" y="2127478"/>
            <a:ext cx="5388033" cy="507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Каждый сотрудник, добавленный в ПланФикс, автоматически получает задачу пройти стартовый курс Академии ПланФикса. </a:t>
            </a:r>
          </a:p>
          <a:p>
            <a:pPr>
              <a:lnSpc>
                <a:spcPct val="1140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За 30 минут ваши коллеги научатся ставить и принимать задачи, общаться по рабочим вопросам и планировать свою работу.</a:t>
            </a:r>
          </a:p>
          <a:p>
            <a:pPr>
              <a:lnSpc>
                <a:spcPct val="1140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Расширенные курсы Академии ПланФикса доступны в любой момент и абсолютно бесплатно.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2DBA8F-7367-4EDA-895C-76367008D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5661" y="2213121"/>
            <a:ext cx="303142" cy="2470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8C7D71-9CE3-49B6-B2BB-56FD3DFB7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5661" y="4128095"/>
            <a:ext cx="303142" cy="2470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751EBE-E740-4C27-9F72-44E13F3B8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5661" y="6038281"/>
            <a:ext cx="303142" cy="2470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D927AA-E813-4AC7-A2BA-72734E198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9842" y="2382666"/>
            <a:ext cx="4806043" cy="4866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8145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410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4724" y="1221098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24302"/>
            <a:ext cx="4942114" cy="2680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У нас стоит задача организовать общение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в одной экосистеме начальника производства и менеджеров,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а также синхронизировать работу сотрудников, закупщиков, продажников.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8" y="1429745"/>
            <a:ext cx="4741212" cy="2680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Ищем возможность объединить всех сотрудников, клиентов, все проекты и задачи по ним. Чтобы ничего нигде не терялось, не </a:t>
            </a: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забывалось</a:t>
            </a:r>
            <a:b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 smtClean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и </a:t>
            </a: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выполнялось в срок.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AFB58EF-80DA-4A48-B6F3-D082EFBE59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1683" y="1487309"/>
            <a:ext cx="756818" cy="75681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36EE95C-CC64-4536-AE35-9D9BC43E66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7383" y="1493570"/>
            <a:ext cx="756000" cy="756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718" y="4133523"/>
            <a:ext cx="1324806" cy="15989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DA4054A-F0BB-4447-8D50-9DD1D07CD0AD}"/>
              </a:ext>
            </a:extLst>
          </p:cNvPr>
          <p:cNvSpPr txBox="1"/>
          <p:nvPr/>
        </p:nvSpPr>
        <p:spPr>
          <a:xfrm>
            <a:off x="1460758" y="5777065"/>
            <a:ext cx="11454882" cy="1818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этом и заключается основное предназначение </a:t>
            </a: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ПланФикса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:</a:t>
            </a:r>
          </a:p>
          <a:p>
            <a:pPr algn="ctr">
              <a:lnSpc>
                <a:spcPts val="34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каждый сотрудник видит только то, что нужно ему для 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работы, а 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руководители видят общую картину и при желании могут легко погрузиться в детали по любому вопросу.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19944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923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Что поможет внедрению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42FD72-AC47-4BBC-B818-EBFA18121E63}"/>
              </a:ext>
            </a:extLst>
          </p:cNvPr>
          <p:cNvSpPr txBox="1"/>
          <p:nvPr/>
        </p:nvSpPr>
        <p:spPr>
          <a:xfrm>
            <a:off x="1938252" y="2639108"/>
            <a:ext cx="5159234" cy="395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Наши пользователи отмечают дружелюбие и оперативность Службы поддержки ПланФикса.</a:t>
            </a:r>
          </a:p>
          <a:p>
            <a:pPr>
              <a:lnSpc>
                <a:spcPct val="1140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Мы ответим на любые вопросы о функционале системы, посоветуем оптимальное решение вашей задачи и с удовольствием примем предложения о дальнейшем развитии ПланФикса.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13931A-AFF2-4C67-8485-2AA02B60F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5090" y="2084614"/>
            <a:ext cx="4998992" cy="5127171"/>
          </a:xfrm>
          <a:prstGeom prst="rect">
            <a:avLst/>
          </a:prstGeom>
        </p:spPr>
      </p:pic>
      <p:pic>
        <p:nvPicPr>
          <p:cNvPr id="8" name="Рисунок 10">
            <a:extLst>
              <a:ext uri="{FF2B5EF4-FFF2-40B4-BE49-F238E27FC236}">
                <a16:creationId xmlns:a16="http://schemas.microsoft.com/office/drawing/2014/main" id="{5D2F0AA3-2172-4FA3-AC8D-29B4428079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5661" y="2725376"/>
            <a:ext cx="303142" cy="247004"/>
          </a:xfrm>
          <a:prstGeom prst="rect">
            <a:avLst/>
          </a:prstGeom>
        </p:spPr>
      </p:pic>
      <p:pic>
        <p:nvPicPr>
          <p:cNvPr id="9" name="Рисунок 10">
            <a:extLst>
              <a:ext uri="{FF2B5EF4-FFF2-40B4-BE49-F238E27FC236}">
                <a16:creationId xmlns:a16="http://schemas.microsoft.com/office/drawing/2014/main" id="{6EF451EF-8287-456E-9837-E3806655A8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5661" y="4261345"/>
            <a:ext cx="303142" cy="247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07312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1" y="749129"/>
            <a:ext cx="101381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Простой и понятный план внедрения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4C017F-72B6-43F2-9008-6F694A805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9292" y="2235731"/>
            <a:ext cx="5222011" cy="52220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853904-10AE-4D90-B273-78F252FFE591}"/>
              </a:ext>
            </a:extLst>
          </p:cNvPr>
          <p:cNvSpPr txBox="1"/>
          <p:nvPr/>
        </p:nvSpPr>
        <p:spPr>
          <a:xfrm>
            <a:off x="1925813" y="2204479"/>
            <a:ext cx="5375022" cy="533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Быстрое внедрение базовых возможностей (благодаря автоматическим задачам и курсам Академии ПланФикса).</a:t>
            </a:r>
          </a:p>
          <a:p>
            <a:pPr>
              <a:lnSpc>
                <a:spcPct val="114000"/>
              </a:lnSpc>
            </a:pPr>
            <a:endParaRPr lang="en-US" sz="20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Первые результаты видны уже в первые дни работы («кто чем занят», «кто отвечает за этот вопрос» и т.п.).</a:t>
            </a:r>
          </a:p>
          <a:p>
            <a:pPr>
              <a:lnSpc>
                <a:spcPct val="114000"/>
              </a:lnSpc>
            </a:pPr>
            <a:endParaRPr lang="en-US" sz="20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Проверка работы на уровне</a:t>
            </a:r>
            <a:b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одного-двух подразделений.</a:t>
            </a:r>
          </a:p>
          <a:p>
            <a:pPr>
              <a:lnSpc>
                <a:spcPct val="114000"/>
              </a:lnSpc>
            </a:pPr>
            <a:endParaRPr lang="en-US" sz="20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Постепенное распространение на другие подразделения и новые бизнес-процессы.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C7C6BF-2B56-4239-B5A8-8E39F90A3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5743" y="1945230"/>
            <a:ext cx="533058" cy="5330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6A715B-00C7-42DA-8502-86D28AAD2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743" y="3673897"/>
            <a:ext cx="533058" cy="53305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E197E2-E2CA-46BC-9FB9-164E2ADA61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5743" y="5064641"/>
            <a:ext cx="533058" cy="5330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4E7E0D-A0FC-48EC-BE9F-00EB1B7A72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95743" y="6093945"/>
            <a:ext cx="533058" cy="5330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70010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2D278F-B4D0-4ED2-A758-07B6011C1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" y="0"/>
            <a:ext cx="14398978" cy="80994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381012" cy="80893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853353-C6E9-4E3A-B03D-42DD48F2E609}"/>
              </a:ext>
            </a:extLst>
          </p:cNvPr>
          <p:cNvSpPr txBox="1"/>
          <p:nvPr/>
        </p:nvSpPr>
        <p:spPr>
          <a:xfrm>
            <a:off x="796532" y="1599462"/>
            <a:ext cx="572874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ПланФикс —</a:t>
            </a:r>
            <a:b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</a:br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это главный помощник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3912942172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2D3312-3F42-480D-928E-C252CD058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00546" y="6098143"/>
            <a:ext cx="11049783" cy="1433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2" y="749129"/>
            <a:ext cx="98125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Что дает ПланФикс руководителю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853904-10AE-4D90-B273-78F252FFE591}"/>
              </a:ext>
            </a:extLst>
          </p:cNvPr>
          <p:cNvSpPr txBox="1"/>
          <p:nvPr/>
        </p:nvSpPr>
        <p:spPr>
          <a:xfrm>
            <a:off x="1954535" y="2010414"/>
            <a:ext cx="374250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Прямая коммуникация между сотрудниками</a:t>
            </a:r>
            <a:endParaRPr lang="en-US" sz="2000" dirty="0">
              <a:solidFill>
                <a:srgbClr val="8E93A0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разных подразделений, привязанная к конкретным задачам.</a:t>
            </a:r>
          </a:p>
          <a:p>
            <a:pPr>
              <a:lnSpc>
                <a:spcPct val="114000"/>
              </a:lnSpc>
            </a:pPr>
            <a:endParaRPr lang="ru-RU" sz="2000" dirty="0">
              <a:solidFill>
                <a:srgbClr val="8E93A0"/>
              </a:solidFill>
              <a:latin typeface="Exo 2 Light" panose="000004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Понимание ситуации:</a:t>
            </a:r>
            <a:endParaRPr lang="en-US" sz="2000" dirty="0">
              <a:solidFill>
                <a:srgbClr val="8E93A0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любой момент, по любому вопросу, с неограниченной историей.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D6C81A-5EF7-4FC1-AE8D-F80681BFE625}"/>
              </a:ext>
            </a:extLst>
          </p:cNvPr>
          <p:cNvSpPr txBox="1"/>
          <p:nvPr/>
        </p:nvSpPr>
        <p:spPr>
          <a:xfrm>
            <a:off x="1906943" y="6414661"/>
            <a:ext cx="95110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Это реальная возможность отключиться от операционки и заняться тем, что действительно важно.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905B4F-BE91-4304-92DA-12B7C7665C3D}"/>
              </a:ext>
            </a:extLst>
          </p:cNvPr>
          <p:cNvSpPr txBox="1"/>
          <p:nvPr/>
        </p:nvSpPr>
        <p:spPr>
          <a:xfrm>
            <a:off x="6895172" y="2010414"/>
            <a:ext cx="5121289" cy="4267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Защита от ошибок:</a:t>
            </a:r>
            <a:r>
              <a:rPr lang="en-US" sz="20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</a:t>
            </a: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сотрудник следует настроенному процессу, у него меньше возможностей «нажать не туда», система ведет логирование всех действий пользователя.</a:t>
            </a:r>
          </a:p>
          <a:p>
            <a:pPr>
              <a:lnSpc>
                <a:spcPct val="114000"/>
              </a:lnSpc>
            </a:pPr>
            <a:endParaRPr lang="ru-RU" sz="2000" dirty="0">
              <a:solidFill>
                <a:srgbClr val="8E93A0"/>
              </a:solidFill>
              <a:latin typeface="Exo 2 Light" panose="00000400000000000000" pitchFamily="50" charset="-52"/>
            </a:endParaRPr>
          </a:p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Автоматизация рутинных операций </a:t>
            </a:r>
            <a:r>
              <a:rPr lang="ru-RU" sz="20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высвобождает время сотрудников, оно конвертируется в высвобождение людей.</a:t>
            </a:r>
          </a:p>
          <a:p>
            <a:pPr>
              <a:lnSpc>
                <a:spcPct val="114000"/>
              </a:lnSpc>
            </a:pPr>
            <a:endParaRPr lang="ru-RU" sz="2000" dirty="0">
              <a:solidFill>
                <a:srgbClr val="8E93A0"/>
              </a:solidFill>
              <a:latin typeface="Exo 2 Light" panose="00000400000000000000" pitchFamily="50" charset="-52"/>
            </a:endParaRPr>
          </a:p>
          <a:p>
            <a:pPr>
              <a:lnSpc>
                <a:spcPct val="114000"/>
              </a:lnSpc>
            </a:pPr>
            <a:endParaRPr lang="ru-RU" sz="2000" dirty="0">
              <a:solidFill>
                <a:srgbClr val="8E93A0"/>
              </a:solidFill>
              <a:latin typeface="Exo 2 Light" panose="00000400000000000000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100EA0-2DB9-4D90-85E4-A26A0992B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18240" y="5790784"/>
            <a:ext cx="1064185" cy="1396742"/>
          </a:xfrm>
          <a:prstGeom prst="rect">
            <a:avLst/>
          </a:prstGeom>
        </p:spPr>
      </p:pic>
      <p:pic>
        <p:nvPicPr>
          <p:cNvPr id="14" name="Рисунок 10">
            <a:extLst>
              <a:ext uri="{FF2B5EF4-FFF2-40B4-BE49-F238E27FC236}">
                <a16:creationId xmlns:a16="http://schemas.microsoft.com/office/drawing/2014/main" id="{FC3C58D5-E8AC-4B41-9442-1D2641F709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25661" y="2069250"/>
            <a:ext cx="303142" cy="247004"/>
          </a:xfrm>
          <a:prstGeom prst="rect">
            <a:avLst/>
          </a:prstGeom>
        </p:spPr>
      </p:pic>
      <p:pic>
        <p:nvPicPr>
          <p:cNvPr id="20" name="Рисунок 10">
            <a:extLst>
              <a:ext uri="{FF2B5EF4-FFF2-40B4-BE49-F238E27FC236}">
                <a16:creationId xmlns:a16="http://schemas.microsoft.com/office/drawing/2014/main" id="{BCE96E44-A17A-4327-9B07-71BF781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25661" y="4146623"/>
            <a:ext cx="303142" cy="247004"/>
          </a:xfrm>
          <a:prstGeom prst="rect">
            <a:avLst/>
          </a:prstGeom>
        </p:spPr>
      </p:pic>
      <p:pic>
        <p:nvPicPr>
          <p:cNvPr id="21" name="Рисунок 10">
            <a:extLst>
              <a:ext uri="{FF2B5EF4-FFF2-40B4-BE49-F238E27FC236}">
                <a16:creationId xmlns:a16="http://schemas.microsoft.com/office/drawing/2014/main" id="{42638AD0-2239-4192-8F6F-B487219A3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14167" y="2070329"/>
            <a:ext cx="303142" cy="247004"/>
          </a:xfrm>
          <a:prstGeom prst="rect">
            <a:avLst/>
          </a:prstGeom>
        </p:spPr>
      </p:pic>
      <p:pic>
        <p:nvPicPr>
          <p:cNvPr id="24" name="Рисунок 10">
            <a:extLst>
              <a:ext uri="{FF2B5EF4-FFF2-40B4-BE49-F238E27FC236}">
                <a16:creationId xmlns:a16="http://schemas.microsoft.com/office/drawing/2014/main" id="{E3F58785-AF35-4266-A100-C2BDA253C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14167" y="4146623"/>
            <a:ext cx="303142" cy="2470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84929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FD20B-C92C-4F32-91AE-86E86E015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" y="0"/>
            <a:ext cx="14398977" cy="8099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B4B3BD-8C06-4968-BD5D-58C6141E2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381012" cy="80893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7" y="6477272"/>
            <a:ext cx="1248183" cy="12481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85" y="47925"/>
            <a:ext cx="2969451" cy="127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B853353-C6E9-4E3A-B03D-42DD48F2E609}"/>
              </a:ext>
            </a:extLst>
          </p:cNvPr>
          <p:cNvSpPr txBox="1"/>
          <p:nvPr/>
        </p:nvSpPr>
        <p:spPr>
          <a:xfrm>
            <a:off x="796533" y="2143748"/>
            <a:ext cx="556616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spc="-150" dirty="0">
                <a:solidFill>
                  <a:schemeClr val="bg1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Что говорят те, кто уже внедрил ПланФикс</a:t>
            </a:r>
          </a:p>
        </p:txBody>
      </p:sp>
    </p:spTree>
    <p:extLst>
      <p:ext uri="{BB962C8B-B14F-4D97-AF65-F5344CB8AC3E}">
        <p14:creationId xmlns:p14="http://schemas.microsoft.com/office/powerpoint/2010/main" val="1224555011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6C3E52-D30E-4B92-B5DA-E7FBA496EA0D}"/>
              </a:ext>
            </a:extLst>
          </p:cNvPr>
          <p:cNvSpPr/>
          <p:nvPr/>
        </p:nvSpPr>
        <p:spPr>
          <a:xfrm>
            <a:off x="-1" y="0"/>
            <a:ext cx="14400213" cy="8099425"/>
          </a:xfrm>
          <a:prstGeom prst="rect">
            <a:avLst/>
          </a:prstGeom>
          <a:solidFill>
            <a:srgbClr val="F1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45332" y="749129"/>
            <a:ext cx="98125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Отзывы о ПланФиксе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07B78A-C971-465B-81FE-0938D298B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250" y="2074948"/>
            <a:ext cx="12590952" cy="51046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59BD24-52A3-4D97-A63F-A0B378C9E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757" y="2886621"/>
            <a:ext cx="166910" cy="1748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578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CB953EF-4139-46B6-A37D-ADCD512CC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2071" y="6007045"/>
            <a:ext cx="2945880" cy="13028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D4172-7D83-4A51-A9C4-A370DFF22308}"/>
              </a:ext>
            </a:extLst>
          </p:cNvPr>
          <p:cNvSpPr txBox="1"/>
          <p:nvPr/>
        </p:nvSpPr>
        <p:spPr>
          <a:xfrm>
            <a:off x="1005983" y="741559"/>
            <a:ext cx="11030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ПланФиксу доверяют люди</a:t>
            </a:r>
            <a:b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42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и компании по всему миру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1FCEA2-406B-4DB9-9EF4-2B6049E30BF5}"/>
              </a:ext>
            </a:extLst>
          </p:cNvPr>
          <p:cNvSpPr txBox="1"/>
          <p:nvPr/>
        </p:nvSpPr>
        <p:spPr>
          <a:xfrm>
            <a:off x="1467508" y="6197387"/>
            <a:ext cx="1629961" cy="916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БОЛЕЕ ЧЕМ 90 ОТРАСЛЯХ БИЗНЕСА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D5C8DD-C466-40AB-A439-8A0D22A88C78}"/>
              </a:ext>
            </a:extLst>
          </p:cNvPr>
          <p:cNvSpPr txBox="1"/>
          <p:nvPr/>
        </p:nvSpPr>
        <p:spPr>
          <a:xfrm>
            <a:off x="4720410" y="5947877"/>
            <a:ext cx="8574296" cy="174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IP-телефония • PPC • SEO • </a:t>
            </a:r>
            <a:r>
              <a:rPr lang="ru-RU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Web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-разработка • Автоматизация и роботизация производств • Архитектура и дизайн • Безопасность • Благотворительная деятельность • Брендинг • Бухгалтерский учет и аудит • Геодезия инженерные изыскания • Государственные структуры • Добыча полезных ископаемых • Издательская деятельность • Инженерные сети • Инжиниринг • Искусство и творчество • ИТ-аутсорсинг • ИТ-управление • Консалтинг • Контакт-центр • Логистика • Маркетинг • Медиа и СМИ • Медицина • Мобильная связь и интернет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Наука • Недвижимость • Некоммерческая организация • Образование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Обслуживание и ремонт IT оборудования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Общественное питание • Организация мероприятий •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C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ертификация разрешительные документы • Переводы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Полиграфия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Построение франчайзинговых сетей • Программные продукты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Проектирование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Производство промышленность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Разработка документации • Реклама и дизайн • Сельское хозяйство • Сервис обслуживание ремонт •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Спорт • Страхование • Строительство • Телекоммуникации • Тендерные поставки • Торговля • Транспорт • Туризм отдых развлечения • Управление персоналом • Управляющая компания • Услуги для населения • Услуги для промышленности • Финансовые организации • Хостинг • Экология • Электронная коммерция • Электронные устройства • Энергетика • Юриспруденция юридические услуги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 </a:t>
            </a:r>
            <a:endParaRPr lang="ru-RU" sz="900" dirty="0">
              <a:solidFill>
                <a:schemeClr val="tx1">
                  <a:lumMod val="50000"/>
                  <a:lumOff val="50000"/>
                </a:schemeClr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989393-21E1-4C56-BE08-A9C7D0C559B6}"/>
              </a:ext>
            </a:extLst>
          </p:cNvPr>
          <p:cNvSpPr txBox="1"/>
          <p:nvPr/>
        </p:nvSpPr>
        <p:spPr>
          <a:xfrm>
            <a:off x="749779" y="3223190"/>
            <a:ext cx="36064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200" spc="-300" dirty="0" smtClean="0">
                <a:solidFill>
                  <a:srgbClr val="44C35F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8 8</a:t>
            </a:r>
            <a:r>
              <a:rPr lang="ru-RU" sz="9200" dirty="0" smtClean="0">
                <a:solidFill>
                  <a:srgbClr val="44C35F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00</a:t>
            </a:r>
            <a:endParaRPr lang="ru-RU" sz="9200" dirty="0">
              <a:solidFill>
                <a:srgbClr val="44C35F"/>
              </a:solidFill>
              <a:latin typeface="Euclid Circular A Medium" panose="020B0604000000000000" pitchFamily="34" charset="-52"/>
              <a:ea typeface="Euclid Circular A Medium" panose="020B0604000000000000" pitchFamily="34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879B8B-CA3F-44FA-A7AB-CEB315A409EA}"/>
              </a:ext>
            </a:extLst>
          </p:cNvPr>
          <p:cNvSpPr txBox="1"/>
          <p:nvPr/>
        </p:nvSpPr>
        <p:spPr>
          <a:xfrm>
            <a:off x="1671436" y="3058253"/>
            <a:ext cx="1763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1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БОЛЕЕ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545BCA-C957-4AFE-A165-DAA23A9814AB}"/>
              </a:ext>
            </a:extLst>
          </p:cNvPr>
          <p:cNvSpPr txBox="1"/>
          <p:nvPr/>
        </p:nvSpPr>
        <p:spPr>
          <a:xfrm>
            <a:off x="1543189" y="4610192"/>
            <a:ext cx="2019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1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КОМПАНИЙ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90B195-5E38-4DD6-BD18-47BC7874AE47}"/>
              </a:ext>
            </a:extLst>
          </p:cNvPr>
          <p:cNvSpPr txBox="1"/>
          <p:nvPr/>
        </p:nvSpPr>
        <p:spPr>
          <a:xfrm>
            <a:off x="10619761" y="3058253"/>
            <a:ext cx="1763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1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БОЛЕЕ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D1D84D-1D12-4A6A-A91F-AA9DA102DE99}"/>
              </a:ext>
            </a:extLst>
          </p:cNvPr>
          <p:cNvSpPr txBox="1"/>
          <p:nvPr/>
        </p:nvSpPr>
        <p:spPr>
          <a:xfrm>
            <a:off x="10138608" y="4610192"/>
            <a:ext cx="2715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100" dirty="0">
                <a:solidFill>
                  <a:srgbClr val="8E93A0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ПОЛЬЗОВАТЕЛЕЙ</a:t>
            </a: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C214A47C-BD67-47A2-A2AF-98A8F4774F7D}"/>
              </a:ext>
            </a:extLst>
          </p:cNvPr>
          <p:cNvCxnSpPr>
            <a:cxnSpLocks/>
          </p:cNvCxnSpPr>
          <p:nvPr/>
        </p:nvCxnSpPr>
        <p:spPr>
          <a:xfrm>
            <a:off x="1192071" y="5539462"/>
            <a:ext cx="11992706" cy="0"/>
          </a:xfrm>
          <a:prstGeom prst="line">
            <a:avLst/>
          </a:prstGeom>
          <a:ln w="3175">
            <a:solidFill>
              <a:srgbClr val="B6BAB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7DADA2-1400-4ACB-B147-8C8C94621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8010" y="2671393"/>
            <a:ext cx="3614531" cy="31214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ECB391-D691-4680-AFF4-16DEB07B9F1E}"/>
              </a:ext>
            </a:extLst>
          </p:cNvPr>
          <p:cNvSpPr txBox="1"/>
          <p:nvPr/>
        </p:nvSpPr>
        <p:spPr>
          <a:xfrm>
            <a:off x="9485383" y="3223190"/>
            <a:ext cx="40339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200" dirty="0" smtClean="0">
                <a:solidFill>
                  <a:srgbClr val="44C35F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80</a:t>
            </a:r>
            <a:r>
              <a:rPr lang="ru-RU" sz="9200" spc="-300" dirty="0" smtClean="0">
                <a:solidFill>
                  <a:srgbClr val="44C35F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 </a:t>
            </a:r>
            <a:r>
              <a:rPr lang="ru-RU" sz="9200" dirty="0">
                <a:solidFill>
                  <a:srgbClr val="44C35F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000</a:t>
            </a:r>
          </a:p>
        </p:txBody>
      </p:sp>
    </p:spTree>
    <p:extLst>
      <p:ext uri="{BB962C8B-B14F-4D97-AF65-F5344CB8AC3E}">
        <p14:creationId xmlns:p14="http://schemas.microsoft.com/office/powerpoint/2010/main" val="4233982334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F153FA88-1D41-450F-806C-4DFEE77AB765}"/>
              </a:ext>
            </a:extLst>
          </p:cNvPr>
          <p:cNvSpPr txBox="1"/>
          <p:nvPr/>
        </p:nvSpPr>
        <p:spPr>
          <a:xfrm>
            <a:off x="1045331" y="749129"/>
            <a:ext cx="10923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spc="-150" dirty="0">
                <a:solidFill>
                  <a:srgbClr val="8E93A0"/>
                </a:solidFill>
                <a:latin typeface="Overpass Bold" pitchFamily="2" charset="-52"/>
                <a:ea typeface="Euclid Circular A Medium" panose="020B0604000000000000" pitchFamily="34" charset="-52"/>
              </a:rPr>
              <a:t>Присоединяйтесь!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99ACF2-1CCD-4243-A280-470653133A71}"/>
              </a:ext>
            </a:extLst>
          </p:cNvPr>
          <p:cNvSpPr txBox="1"/>
          <p:nvPr/>
        </p:nvSpPr>
        <p:spPr>
          <a:xfrm>
            <a:off x="1954581" y="2910759"/>
            <a:ext cx="5159234" cy="388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Бесплатная регистрация</a:t>
            </a:r>
            <a:r>
              <a:rPr lang="ru-RU" sz="2400" dirty="0" smtClean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:</a:t>
            </a:r>
            <a:r>
              <a:rPr lang="en-US" sz="2400" dirty="0" smtClean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/>
            </a:r>
            <a:br>
              <a:rPr lang="en-US" sz="2400" dirty="0" smtClean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en-US" sz="2400" u="sng" dirty="0">
                <a:solidFill>
                  <a:srgbClr val="6B3DD3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planfix.ru/signup</a:t>
            </a:r>
            <a:endParaRPr lang="en-US" sz="2400" u="sng" dirty="0" smtClean="0">
              <a:solidFill>
                <a:srgbClr val="6B3DD3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14 дней полноценного использования в пробном режиме</a:t>
            </a:r>
          </a:p>
          <a:p>
            <a:pPr>
              <a:lnSpc>
                <a:spcPct val="114000"/>
              </a:lnSpc>
            </a:pP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Вопросы и предложения</a:t>
            </a:r>
            <a:r>
              <a:rPr lang="ru-RU" sz="2400" dirty="0" smtClean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:</a:t>
            </a:r>
            <a:endParaRPr lang="en-US" sz="2400" dirty="0" smtClean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ct val="114000"/>
              </a:lnSpc>
            </a:pPr>
            <a:r>
              <a:rPr lang="en-US" sz="2400" u="sng" dirty="0">
                <a:solidFill>
                  <a:srgbClr val="6B3DD3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support@planfix.ru </a:t>
            </a:r>
            <a:endParaRPr lang="ru-RU" sz="2400" dirty="0">
              <a:solidFill>
                <a:srgbClr val="4375E5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CD86F7B-0B95-4AEA-AE7D-AC9949928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3105" y="3085504"/>
            <a:ext cx="225379" cy="18364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604FE07-F3F7-4FE1-B21A-8BB7FCB56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3105" y="4338184"/>
            <a:ext cx="225379" cy="18364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36BC019-5781-459A-B245-7F74A625C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3105" y="6005893"/>
            <a:ext cx="225379" cy="1836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93C9E9-6DAD-4364-A150-B53B4A3A30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4366" y="2870428"/>
            <a:ext cx="5817848" cy="48064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2550" y="421308"/>
            <a:ext cx="1248183" cy="12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499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2" y="809595"/>
            <a:ext cx="5082834" cy="23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Общение идёт прямо в задачах.</a:t>
            </a:r>
            <a:b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Нет замусоренных чатов и длинных цепочек переписки: вся хронология работы и общения видна в задаче и доступна в один клик.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BDE4F-0E17-4490-B124-BEDAB94DF1FA}"/>
              </a:ext>
            </a:extLst>
          </p:cNvPr>
          <p:cNvSpPr txBox="1"/>
          <p:nvPr/>
        </p:nvSpPr>
        <p:spPr>
          <a:xfrm>
            <a:off x="2117272" y="3685801"/>
            <a:ext cx="4229099" cy="1597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помогает выстроить стройную схему работы всех отделов и сотрудников.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058" y="840544"/>
            <a:ext cx="723512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C7CF29-8539-4BE3-BCA6-8BDB10EE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58" y="3716750"/>
            <a:ext cx="720000" cy="72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9ADCAF-004B-4E2D-8438-3F675E295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372" y="1103233"/>
            <a:ext cx="6667034" cy="666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448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1543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3872929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21098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40631"/>
            <a:ext cx="4942114" cy="204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Хочу навести порядок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в своей голове и головах</a:t>
            </a:r>
            <a: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своих сотрудников. Нужна фокусировка и контроль выполнения ключевых задач.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8" y="1446074"/>
            <a:ext cx="4076696" cy="245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Мне необходима система для контроля выполнения задач на предприятии — как индивидуальных,</a:t>
            </a:r>
            <a:b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</a:b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так и командных.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A4054A-F0BB-4447-8D50-9DD1D07CD0AD}"/>
              </a:ext>
            </a:extLst>
          </p:cNvPr>
          <p:cNvSpPr txBox="1"/>
          <p:nvPr/>
        </p:nvSpPr>
        <p:spPr>
          <a:xfrm>
            <a:off x="1469761" y="5603332"/>
            <a:ext cx="11454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ПланФикс помогает разложить задачи по полочкам и расставить приоритеты, чтобы сотрудникам было проще ориентироваться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 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и выполнять их. Вся команда и каждый сотрудник всегда будут знать, что делать именно в этот момент.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5C86D9F-2085-44FB-A7E0-8CA170531F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47383" y="1497239"/>
            <a:ext cx="756000" cy="7786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875DC91-517A-4696-8675-FA240C5398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8501" y="1501022"/>
            <a:ext cx="756000" cy="8164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3044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1" y="809595"/>
            <a:ext cx="98932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Все задачи в ПланФиксе можно отобразить на одном экране</a:t>
            </a:r>
            <a:b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4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в едином Планировщике. Они будут всегда на виду, а благодаря статусам и их настраиваемым цветам — удобно отслеживать текущий этап задач.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E2CA6-FC30-4F2E-9743-CDDFDDF98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24" y="3155048"/>
            <a:ext cx="10874720" cy="4944377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048" y="5335963"/>
            <a:ext cx="1064695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6926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58" y="1"/>
            <a:ext cx="12634688" cy="56115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99" y="4393696"/>
            <a:ext cx="1324806" cy="159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A1BF2A-8D96-4FA2-8821-DA197D183537}"/>
              </a:ext>
            </a:extLst>
          </p:cNvPr>
          <p:cNvSpPr txBox="1"/>
          <p:nvPr/>
        </p:nvSpPr>
        <p:spPr>
          <a:xfrm>
            <a:off x="2117273" y="258459"/>
            <a:ext cx="63300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dirty="0">
                <a:solidFill>
                  <a:schemeClr val="bg1">
                    <a:alpha val="65000"/>
                  </a:schemeClr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С какими проблемами и ожиданиями компании приходят в ПланФикс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7232A2-B4A5-4509-B202-C26743397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724" y="1213841"/>
            <a:ext cx="10890000" cy="2192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DD4AB8-4F60-4D56-B15D-C699C4BECDE8}"/>
              </a:ext>
            </a:extLst>
          </p:cNvPr>
          <p:cNvSpPr txBox="1"/>
          <p:nvPr/>
        </p:nvSpPr>
        <p:spPr>
          <a:xfrm>
            <a:off x="2117272" y="1424302"/>
            <a:ext cx="5277612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Мы оказываем бухгалтерские услуги. Многие задачи имеют свою периодичность. Например, начисление зарплаты и сдача отчетов. Нам важно настроить еженедельные и ежемесячные напоминания.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20AC2-4BB2-4BBE-94AB-C40580220D9A}"/>
              </a:ext>
            </a:extLst>
          </p:cNvPr>
          <p:cNvSpPr txBox="1"/>
          <p:nvPr/>
        </p:nvSpPr>
        <p:spPr>
          <a:xfrm>
            <a:off x="8447318" y="1429745"/>
            <a:ext cx="4523012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dirty="0">
                <a:solidFill>
                  <a:schemeClr val="bg1"/>
                </a:solidFill>
                <a:latin typeface="Euclid Circular A Medium" panose="020B0604000000000000" pitchFamily="34" charset="-52"/>
                <a:ea typeface="Euclid Circular A Medium" panose="020B0604000000000000" pitchFamily="34" charset="-52"/>
              </a:rPr>
              <a:t>Занимаемся техническим обслуживанием систем безопасности, необходимо чтобы сотруднику приходило ежемесячно в одно и то же время напоминание о проведении очередного ТО.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F7B5C4-2217-4354-A085-01981E71E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26" y="349441"/>
            <a:ext cx="352800" cy="3528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48A6604-0E29-463B-AA8D-FFE4F30434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03058" y="1482863"/>
            <a:ext cx="756000" cy="7786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B8A5D04-5244-476C-9A3B-E3E392557FD8}"/>
              </a:ext>
            </a:extLst>
          </p:cNvPr>
          <p:cNvSpPr txBox="1"/>
          <p:nvPr/>
        </p:nvSpPr>
        <p:spPr>
          <a:xfrm>
            <a:off x="1596338" y="6078622"/>
            <a:ext cx="11201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Периодические задачи автоматически появятся у сотрудника в нужный момент, сообщив, например, о необходимости подготовить и сдать ежемесячный отчет.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CA1B5C2-D067-4622-8EB4-1BECF4CFA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43101" y="1495556"/>
            <a:ext cx="756000" cy="8164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883" y="28576"/>
            <a:ext cx="2634742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3378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4920C3-C20C-413D-BBAD-7981A6345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787" y="1649184"/>
            <a:ext cx="5726085" cy="3685669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851A43-675C-4D90-80A6-D4D7DC279B76}"/>
              </a:ext>
            </a:extLst>
          </p:cNvPr>
          <p:cNvSpPr txBox="1"/>
          <p:nvPr/>
        </p:nvSpPr>
        <p:spPr>
          <a:xfrm>
            <a:off x="2117273" y="809595"/>
            <a:ext cx="3811814" cy="4285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Уведомление появится точно в указанное время,</a:t>
            </a:r>
            <a:b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и никто не забудет выполнить важную задачу вовремя.</a:t>
            </a:r>
          </a:p>
          <a:p>
            <a:pPr>
              <a:lnSpc>
                <a:spcPts val="2900"/>
              </a:lnSpc>
            </a:pPr>
            <a:endParaRPr lang="ru-RU" sz="2200" dirty="0">
              <a:solidFill>
                <a:srgbClr val="8E93A0"/>
              </a:solidFill>
              <a:latin typeface="Euclid Circular B Light" panose="020B0304000000000000" pitchFamily="34" charset="-52"/>
              <a:ea typeface="Euclid Circular B Light" panose="020B0304000000000000" pitchFamily="34" charset="-52"/>
            </a:endParaRPr>
          </a:p>
          <a:p>
            <a:pPr>
              <a:lnSpc>
                <a:spcPts val="2900"/>
              </a:lnSpc>
            </a:pP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Например, провести регламентное обслуживание техники</a:t>
            </a:r>
            <a:b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</a:br>
            <a:r>
              <a:rPr lang="ru-RU" sz="2200" dirty="0">
                <a:solidFill>
                  <a:srgbClr val="8E93A0"/>
                </a:solidFill>
                <a:latin typeface="Euclid Circular B Light" panose="020B0304000000000000" pitchFamily="34" charset="-52"/>
                <a:ea typeface="Euclid Circular B Light" panose="020B0304000000000000" pitchFamily="34" charset="-52"/>
              </a:rPr>
              <a:t>или очередное ТО системы безопасности.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38BDED-0EB1-4D35-A2E8-E77D83D3C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814" y="840544"/>
            <a:ext cx="720000" cy="72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BC0760-22FB-4DC8-B82B-009545147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699" y="2843639"/>
            <a:ext cx="5464629" cy="4019823"/>
          </a:xfrm>
          <a:prstGeom prst="rect">
            <a:avLst/>
          </a:prstGeom>
          <a:effectLst>
            <a:outerShdw blurRad="546100" dist="254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123" y="6269246"/>
            <a:ext cx="1064695" cy="10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9217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3875</TotalTime>
  <Words>2305</Words>
  <Application>Microsoft Office PowerPoint</Application>
  <PresentationFormat>Произвольный</PresentationFormat>
  <Paragraphs>204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6" baseType="lpstr">
      <vt:lpstr>Calibri</vt:lpstr>
      <vt:lpstr>Arial</vt:lpstr>
      <vt:lpstr>Calibri Light</vt:lpstr>
      <vt:lpstr>Overpass Bold</vt:lpstr>
      <vt:lpstr>Exo 2 Medium</vt:lpstr>
      <vt:lpstr>Exo 2 Light</vt:lpstr>
      <vt:lpstr>Euclid Circular B Light</vt:lpstr>
      <vt:lpstr>Euclid Circular A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Блинов</dc:creator>
  <cp:lastModifiedBy>Влад Блинов</cp:lastModifiedBy>
  <cp:revision>261</cp:revision>
  <dcterms:created xsi:type="dcterms:W3CDTF">2020-10-13T10:19:34Z</dcterms:created>
  <dcterms:modified xsi:type="dcterms:W3CDTF">2024-09-26T12:09:11Z</dcterms:modified>
</cp:coreProperties>
</file>